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2"/>
  </p:notesMasterIdLst>
  <p:sldIdLst>
    <p:sldId id="256" r:id="rId2"/>
    <p:sldId id="289" r:id="rId3"/>
    <p:sldId id="257" r:id="rId4"/>
    <p:sldId id="258" r:id="rId5"/>
    <p:sldId id="259" r:id="rId6"/>
    <p:sldId id="290" r:id="rId7"/>
    <p:sldId id="262" r:id="rId8"/>
    <p:sldId id="292" r:id="rId9"/>
    <p:sldId id="295" r:id="rId10"/>
    <p:sldId id="265" r:id="rId11"/>
    <p:sldId id="276" r:id="rId12"/>
    <p:sldId id="261" r:id="rId13"/>
    <p:sldId id="296" r:id="rId14"/>
    <p:sldId id="297" r:id="rId15"/>
    <p:sldId id="263" r:id="rId16"/>
    <p:sldId id="305" r:id="rId17"/>
    <p:sldId id="271" r:id="rId18"/>
    <p:sldId id="275" r:id="rId19"/>
    <p:sldId id="266" r:id="rId20"/>
    <p:sldId id="306" r:id="rId21"/>
    <p:sldId id="283" r:id="rId22"/>
    <p:sldId id="300" r:id="rId23"/>
    <p:sldId id="311" r:id="rId24"/>
    <p:sldId id="312" r:id="rId25"/>
    <p:sldId id="313" r:id="rId26"/>
    <p:sldId id="277" r:id="rId27"/>
    <p:sldId id="260" r:id="rId28"/>
    <p:sldId id="310" r:id="rId29"/>
    <p:sldId id="308" r:id="rId30"/>
    <p:sldId id="309" r:id="rId31"/>
    <p:sldId id="307" r:id="rId32"/>
    <p:sldId id="269" r:id="rId33"/>
    <p:sldId id="272" r:id="rId34"/>
    <p:sldId id="273" r:id="rId35"/>
    <p:sldId id="285" r:id="rId36"/>
    <p:sldId id="287" r:id="rId37"/>
    <p:sldId id="286" r:id="rId38"/>
    <p:sldId id="304" r:id="rId39"/>
    <p:sldId id="293" r:id="rId40"/>
    <p:sldId id="267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4BF9CF-00DC-3F11-C5AF-2F770B68ADE0}" name="_ 溯流光" initials="_溯" userId="5c20473d9c2ebc6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://data.nvision2.eecs.yorku.ca/JAAD_dataset/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://data.nvision2.eecs.yorku.ca/JAAD_dataset/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D5D41F-F257-42CD-A890-3785DFE1BA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7B15785-8022-4458-9F72-D5B1EDDE64EB}">
      <dgm:prSet/>
      <dgm:spPr/>
      <dgm:t>
        <a:bodyPr/>
        <a:lstStyle/>
        <a:p>
          <a:r>
            <a:rPr lang="en-US" b="1" i="0"/>
            <a:t>What is JAAD?</a:t>
          </a:r>
          <a:r>
            <a:rPr lang="en-US" b="0" i="0"/>
            <a:t> Joint Attention in Autonomous Driving (JAAD) Dataset.</a:t>
          </a:r>
          <a:endParaRPr lang="en-US"/>
        </a:p>
      </dgm:t>
    </dgm:pt>
    <dgm:pt modelId="{E3183417-A3E9-48C6-8403-CBA3F7F0CD31}" type="parTrans" cxnId="{AFF315F5-1A7F-45C5-BF5E-8A6333A00A16}">
      <dgm:prSet/>
      <dgm:spPr/>
      <dgm:t>
        <a:bodyPr/>
        <a:lstStyle/>
        <a:p>
          <a:endParaRPr lang="en-US"/>
        </a:p>
      </dgm:t>
    </dgm:pt>
    <dgm:pt modelId="{9E7F834C-4624-4F79-9665-DF0352EE333A}" type="sibTrans" cxnId="{AFF315F5-1A7F-45C5-BF5E-8A6333A00A16}">
      <dgm:prSet/>
      <dgm:spPr/>
      <dgm:t>
        <a:bodyPr/>
        <a:lstStyle/>
        <a:p>
          <a:endParaRPr lang="en-US"/>
        </a:p>
      </dgm:t>
    </dgm:pt>
    <dgm:pt modelId="{C1E97411-3DE1-46CC-BC97-7C189906A53B}">
      <dgm:prSet/>
      <dgm:spPr/>
      <dgm:t>
        <a:bodyPr/>
        <a:lstStyle/>
        <a:p>
          <a:r>
            <a:rPr lang="en-US" b="1" i="0"/>
            <a:t>Purpose:</a:t>
          </a:r>
          <a:r>
            <a:rPr lang="en-US" b="0" i="0"/>
            <a:t> Developed to study pedestrian behavior, interactions, and visual cues in the context of autonomous driving.</a:t>
          </a:r>
          <a:endParaRPr lang="en-US"/>
        </a:p>
      </dgm:t>
    </dgm:pt>
    <dgm:pt modelId="{DAC99566-4605-4E9D-A3B0-E18AEA6D9066}" type="parTrans" cxnId="{E7925EDB-02DB-4158-A2C0-7C7FAA1A375B}">
      <dgm:prSet/>
      <dgm:spPr/>
      <dgm:t>
        <a:bodyPr/>
        <a:lstStyle/>
        <a:p>
          <a:endParaRPr lang="en-US"/>
        </a:p>
      </dgm:t>
    </dgm:pt>
    <dgm:pt modelId="{586435E6-4377-4E4A-A93F-049E86B908C0}" type="sibTrans" cxnId="{E7925EDB-02DB-4158-A2C0-7C7FAA1A375B}">
      <dgm:prSet/>
      <dgm:spPr/>
      <dgm:t>
        <a:bodyPr/>
        <a:lstStyle/>
        <a:p>
          <a:endParaRPr lang="en-US"/>
        </a:p>
      </dgm:t>
    </dgm:pt>
    <dgm:pt modelId="{5E02B0F5-4675-4296-A1FB-3A2AF3FFAA4D}">
      <dgm:prSet/>
      <dgm:spPr/>
      <dgm:t>
        <a:bodyPr/>
        <a:lstStyle/>
        <a:p>
          <a:r>
            <a:rPr lang="en-US" b="1" i="0"/>
            <a:t>Content:</a:t>
          </a:r>
          <a:endParaRPr lang="en-US"/>
        </a:p>
      </dgm:t>
    </dgm:pt>
    <dgm:pt modelId="{E3CBB641-8155-4EEA-BB80-0B78EDE107A3}" type="parTrans" cxnId="{E6336622-89C4-4A33-B852-BC3BBF45FCA6}">
      <dgm:prSet/>
      <dgm:spPr/>
      <dgm:t>
        <a:bodyPr/>
        <a:lstStyle/>
        <a:p>
          <a:endParaRPr lang="en-US"/>
        </a:p>
      </dgm:t>
    </dgm:pt>
    <dgm:pt modelId="{9877CD2D-9760-4508-841F-35C2479C0F6F}" type="sibTrans" cxnId="{E6336622-89C4-4A33-B852-BC3BBF45FCA6}">
      <dgm:prSet/>
      <dgm:spPr/>
      <dgm:t>
        <a:bodyPr/>
        <a:lstStyle/>
        <a:p>
          <a:endParaRPr lang="en-US"/>
        </a:p>
      </dgm:t>
    </dgm:pt>
    <dgm:pt modelId="{36E4E714-243F-4AAB-A55C-D8E5991D949D}">
      <dgm:prSet/>
      <dgm:spPr/>
      <dgm:t>
        <a:bodyPr/>
        <a:lstStyle/>
        <a:p>
          <a:r>
            <a:rPr lang="en-US" b="1" i="0" dirty="0"/>
            <a:t>Videos:</a:t>
          </a:r>
          <a:r>
            <a:rPr lang="en-US" b="0" i="0" dirty="0"/>
            <a:t> Over 240 high-resolution video clips from different urban locations.</a:t>
          </a:r>
          <a:endParaRPr lang="en-US" dirty="0"/>
        </a:p>
      </dgm:t>
    </dgm:pt>
    <dgm:pt modelId="{6E68B274-CF78-4541-A879-F9E8FB1B6F8E}" type="parTrans" cxnId="{A59D8071-9B1D-4B81-B93B-BC87682A1821}">
      <dgm:prSet/>
      <dgm:spPr/>
      <dgm:t>
        <a:bodyPr/>
        <a:lstStyle/>
        <a:p>
          <a:endParaRPr lang="en-US"/>
        </a:p>
      </dgm:t>
    </dgm:pt>
    <dgm:pt modelId="{5DA87442-F88B-463D-94C3-4C2388DADAD1}" type="sibTrans" cxnId="{A59D8071-9B1D-4B81-B93B-BC87682A1821}">
      <dgm:prSet/>
      <dgm:spPr/>
      <dgm:t>
        <a:bodyPr/>
        <a:lstStyle/>
        <a:p>
          <a:endParaRPr lang="en-US"/>
        </a:p>
      </dgm:t>
    </dgm:pt>
    <dgm:pt modelId="{DC5C0CF6-BB8F-4328-A9BB-E720CC030DFD}">
      <dgm:prSet/>
      <dgm:spPr/>
      <dgm:t>
        <a:bodyPr/>
        <a:lstStyle/>
        <a:p>
          <a:r>
            <a:rPr lang="en-US" b="1" i="0"/>
            <a:t>Annotations:</a:t>
          </a:r>
          <a:r>
            <a:rPr lang="en-US" b="0" i="0"/>
            <a:t> Includes detailed annotations for pedestrians, such as age, gender, actions, and signals.</a:t>
          </a:r>
          <a:endParaRPr lang="en-US"/>
        </a:p>
      </dgm:t>
    </dgm:pt>
    <dgm:pt modelId="{2E7D050F-8FD1-4648-B695-3258956F41E6}" type="parTrans" cxnId="{E0F0651A-CE0D-4DBF-B8BC-0FB5BA5458AA}">
      <dgm:prSet/>
      <dgm:spPr/>
      <dgm:t>
        <a:bodyPr/>
        <a:lstStyle/>
        <a:p>
          <a:endParaRPr lang="en-US"/>
        </a:p>
      </dgm:t>
    </dgm:pt>
    <dgm:pt modelId="{A24EBE1F-1967-4E29-98FA-F85409B8FF79}" type="sibTrans" cxnId="{E0F0651A-CE0D-4DBF-B8BC-0FB5BA5458AA}">
      <dgm:prSet/>
      <dgm:spPr/>
      <dgm:t>
        <a:bodyPr/>
        <a:lstStyle/>
        <a:p>
          <a:endParaRPr lang="en-US"/>
        </a:p>
      </dgm:t>
    </dgm:pt>
    <dgm:pt modelId="{1361DBA3-A790-42E3-988D-FBA00B808D8D}">
      <dgm:prSet/>
      <dgm:spPr/>
      <dgm:t>
        <a:bodyPr/>
        <a:lstStyle/>
        <a:p>
          <a:r>
            <a:rPr lang="en-US" b="1" i="0"/>
            <a:t>Scene Information:</a:t>
          </a:r>
          <a:r>
            <a:rPr lang="en-US" b="0" i="0"/>
            <a:t> Traffic conditions, weather, lighting, etc.</a:t>
          </a:r>
          <a:endParaRPr lang="en-US"/>
        </a:p>
      </dgm:t>
    </dgm:pt>
    <dgm:pt modelId="{B418BD2E-3BE8-429E-A724-0EC60F07A936}" type="parTrans" cxnId="{7E153E5F-1DEF-44DC-A03F-9AB39D687145}">
      <dgm:prSet/>
      <dgm:spPr/>
      <dgm:t>
        <a:bodyPr/>
        <a:lstStyle/>
        <a:p>
          <a:endParaRPr lang="en-US"/>
        </a:p>
      </dgm:t>
    </dgm:pt>
    <dgm:pt modelId="{2365D0E1-BA67-43EB-94FE-136A83145EFA}" type="sibTrans" cxnId="{7E153E5F-1DEF-44DC-A03F-9AB39D687145}">
      <dgm:prSet/>
      <dgm:spPr/>
      <dgm:t>
        <a:bodyPr/>
        <a:lstStyle/>
        <a:p>
          <a:endParaRPr lang="en-US"/>
        </a:p>
      </dgm:t>
    </dgm:pt>
    <dgm:pt modelId="{91567192-E2D6-40F7-B7F2-C6E212053662}">
      <dgm:prSet/>
      <dgm:spPr/>
      <dgm:t>
        <a:bodyPr/>
        <a:lstStyle/>
        <a:p>
          <a:r>
            <a:rPr lang="en-US" b="1" i="0"/>
            <a:t>Attention and Intention:</a:t>
          </a:r>
          <a:r>
            <a:rPr lang="en-US" b="0" i="0"/>
            <a:t> Captures the complex interplay of pedestrian attention and intention.</a:t>
          </a:r>
          <a:endParaRPr lang="en-US"/>
        </a:p>
      </dgm:t>
    </dgm:pt>
    <dgm:pt modelId="{928F83F3-40E1-4A45-9532-5BEFCED1AA4A}" type="parTrans" cxnId="{8887111C-A3A4-46AA-861B-BAC58D0B65DD}">
      <dgm:prSet/>
      <dgm:spPr/>
      <dgm:t>
        <a:bodyPr/>
        <a:lstStyle/>
        <a:p>
          <a:endParaRPr lang="en-US"/>
        </a:p>
      </dgm:t>
    </dgm:pt>
    <dgm:pt modelId="{CF5EE44E-AF9F-4F9E-856C-E8F1DE8FA3E9}" type="sibTrans" cxnId="{8887111C-A3A4-46AA-861B-BAC58D0B65DD}">
      <dgm:prSet/>
      <dgm:spPr/>
      <dgm:t>
        <a:bodyPr/>
        <a:lstStyle/>
        <a:p>
          <a:endParaRPr lang="en-US"/>
        </a:p>
      </dgm:t>
    </dgm:pt>
    <dgm:pt modelId="{AD88D14B-5676-4176-8742-2B8253C60937}">
      <dgm:prSet/>
      <dgm:spPr/>
      <dgm:t>
        <a:bodyPr/>
        <a:lstStyle/>
        <a:p>
          <a:r>
            <a:rPr lang="en-US" b="1" i="0" dirty="0"/>
            <a:t>Applications:</a:t>
          </a:r>
          <a:r>
            <a:rPr lang="en-US" b="0" i="0" dirty="0"/>
            <a:t> Crucial for training models to recognize pedestrian actions, enhance traffic safety, and facilitate the development of advanced driver-assistance systems (ADAS).</a:t>
          </a:r>
          <a:endParaRPr lang="en-US" dirty="0"/>
        </a:p>
      </dgm:t>
    </dgm:pt>
    <dgm:pt modelId="{0ECF3FAD-2FB3-4070-893D-528FB8446807}" type="parTrans" cxnId="{E13CB3B0-53E0-4692-B655-0C511973F2B3}">
      <dgm:prSet/>
      <dgm:spPr/>
      <dgm:t>
        <a:bodyPr/>
        <a:lstStyle/>
        <a:p>
          <a:endParaRPr lang="en-US"/>
        </a:p>
      </dgm:t>
    </dgm:pt>
    <dgm:pt modelId="{8ED38F42-AE83-41DB-8CC3-811E2DBB4525}" type="sibTrans" cxnId="{E13CB3B0-53E0-4692-B655-0C511973F2B3}">
      <dgm:prSet/>
      <dgm:spPr/>
      <dgm:t>
        <a:bodyPr/>
        <a:lstStyle/>
        <a:p>
          <a:endParaRPr lang="en-US"/>
        </a:p>
      </dgm:t>
    </dgm:pt>
    <dgm:pt modelId="{DDCC5259-6FA5-4AF0-B04E-F4FE3512B2B9}">
      <dgm:prSet/>
      <dgm:spPr/>
      <dgm:t>
        <a:bodyPr/>
        <a:lstStyle/>
        <a:p>
          <a:r>
            <a:rPr lang="en-US" b="1" i="0" dirty="0"/>
            <a:t>Challenges:</a:t>
          </a:r>
          <a:r>
            <a:rPr lang="en-US" b="0" i="0" dirty="0"/>
            <a:t> Addresses the need for fine-grained analysis, such as recognizing subtle cues from pedestrians.</a:t>
          </a:r>
          <a:endParaRPr lang="en-US" dirty="0"/>
        </a:p>
      </dgm:t>
    </dgm:pt>
    <dgm:pt modelId="{1A35DBDE-B49B-42C7-A612-65CA32AC47F0}" type="parTrans" cxnId="{E4E8368F-344D-4113-9235-277500A22252}">
      <dgm:prSet/>
      <dgm:spPr/>
      <dgm:t>
        <a:bodyPr/>
        <a:lstStyle/>
        <a:p>
          <a:endParaRPr lang="en-US"/>
        </a:p>
      </dgm:t>
    </dgm:pt>
    <dgm:pt modelId="{7D63EB30-26AC-424E-A7D4-F919EBA53AAB}" type="sibTrans" cxnId="{E4E8368F-344D-4113-9235-277500A22252}">
      <dgm:prSet/>
      <dgm:spPr/>
      <dgm:t>
        <a:bodyPr/>
        <a:lstStyle/>
        <a:p>
          <a:endParaRPr lang="en-US"/>
        </a:p>
      </dgm:t>
    </dgm:pt>
    <dgm:pt modelId="{BAFDAD28-2881-4BFB-9745-8F095D172053}">
      <dgm:prSet/>
      <dgm:spPr/>
      <dgm:t>
        <a:bodyPr/>
        <a:lstStyle/>
        <a:p>
          <a:r>
            <a:rPr lang="en-US" b="1" i="0"/>
            <a:t>Website:</a:t>
          </a:r>
          <a:r>
            <a:rPr lang="en-US" b="0" i="0"/>
            <a:t> </a:t>
          </a:r>
          <a:r>
            <a:rPr lang="en-US" b="0" i="0" u="sng">
              <a:hlinkClick xmlns:r="http://schemas.openxmlformats.org/officeDocument/2006/relationships" r:id="rId1"/>
            </a:rPr>
            <a:t>Link to JAAD Dataset</a:t>
          </a:r>
          <a:endParaRPr lang="en-US"/>
        </a:p>
      </dgm:t>
    </dgm:pt>
    <dgm:pt modelId="{58A4097D-0C87-49F8-A893-E5E8B5B5B665}" type="parTrans" cxnId="{969D6B91-702D-461D-9270-080AD2F4B402}">
      <dgm:prSet/>
      <dgm:spPr/>
      <dgm:t>
        <a:bodyPr/>
        <a:lstStyle/>
        <a:p>
          <a:endParaRPr lang="en-US"/>
        </a:p>
      </dgm:t>
    </dgm:pt>
    <dgm:pt modelId="{78D24077-1759-4D89-8B0D-61AC491C7FF4}" type="sibTrans" cxnId="{969D6B91-702D-461D-9270-080AD2F4B402}">
      <dgm:prSet/>
      <dgm:spPr/>
      <dgm:t>
        <a:bodyPr/>
        <a:lstStyle/>
        <a:p>
          <a:endParaRPr lang="en-US"/>
        </a:p>
      </dgm:t>
    </dgm:pt>
    <dgm:pt modelId="{2BF5325D-2AA6-4498-B581-CE0CBA4B5D01}" type="pres">
      <dgm:prSet presAssocID="{01D5D41F-F257-42CD-A890-3785DFE1BAED}" presName="linear" presStyleCnt="0">
        <dgm:presLayoutVars>
          <dgm:animLvl val="lvl"/>
          <dgm:resizeHandles val="exact"/>
        </dgm:presLayoutVars>
      </dgm:prSet>
      <dgm:spPr/>
    </dgm:pt>
    <dgm:pt modelId="{0915CCE0-7B21-4366-94A9-C690C6B2748D}" type="pres">
      <dgm:prSet presAssocID="{67B15785-8022-4458-9F72-D5B1EDDE64E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19DA2D8-E693-4FA7-AD93-D71345D184D0}" type="pres">
      <dgm:prSet presAssocID="{9E7F834C-4624-4F79-9665-DF0352EE333A}" presName="spacer" presStyleCnt="0"/>
      <dgm:spPr/>
    </dgm:pt>
    <dgm:pt modelId="{59DC28FD-3AD5-4288-B78E-5E1B04AEAEB4}" type="pres">
      <dgm:prSet presAssocID="{C1E97411-3DE1-46CC-BC97-7C189906A53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EE6F9F1-FF34-461E-8194-12602BA17610}" type="pres">
      <dgm:prSet presAssocID="{586435E6-4377-4E4A-A93F-049E86B908C0}" presName="spacer" presStyleCnt="0"/>
      <dgm:spPr/>
    </dgm:pt>
    <dgm:pt modelId="{2E410CE8-0A66-4613-93A2-7AE71F1FCE4C}" type="pres">
      <dgm:prSet presAssocID="{5E02B0F5-4675-4296-A1FB-3A2AF3FFAA4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6A02463-580B-4E2A-A975-10A5F03150D3}" type="pres">
      <dgm:prSet presAssocID="{5E02B0F5-4675-4296-A1FB-3A2AF3FFAA4D}" presName="childText" presStyleLbl="revTx" presStyleIdx="0" presStyleCnt="1">
        <dgm:presLayoutVars>
          <dgm:bulletEnabled val="1"/>
        </dgm:presLayoutVars>
      </dgm:prSet>
      <dgm:spPr/>
    </dgm:pt>
    <dgm:pt modelId="{BF77F302-2ABC-4CBB-9D36-3FC9591C08C9}" type="pres">
      <dgm:prSet presAssocID="{AD88D14B-5676-4176-8742-2B8253C6093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A42D701-CAD3-4B88-B14C-7CBC9B963CE2}" type="pres">
      <dgm:prSet presAssocID="{8ED38F42-AE83-41DB-8CC3-811E2DBB4525}" presName="spacer" presStyleCnt="0"/>
      <dgm:spPr/>
    </dgm:pt>
    <dgm:pt modelId="{B1FE5259-4F77-4A53-9818-483F9154A8FC}" type="pres">
      <dgm:prSet presAssocID="{DDCC5259-6FA5-4AF0-B04E-F4FE3512B2B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02276E3-A860-44C2-A637-05E57FD80DA2}" type="pres">
      <dgm:prSet presAssocID="{7D63EB30-26AC-424E-A7D4-F919EBA53AAB}" presName="spacer" presStyleCnt="0"/>
      <dgm:spPr/>
    </dgm:pt>
    <dgm:pt modelId="{B53CE92F-15CE-402A-92CA-A2D296CB547B}" type="pres">
      <dgm:prSet presAssocID="{BAFDAD28-2881-4BFB-9745-8F095D17205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248D203-61D2-4A46-B555-8842F7510C8D}" type="presOf" srcId="{91567192-E2D6-40F7-B7F2-C6E212053662}" destId="{B6A02463-580B-4E2A-A975-10A5F03150D3}" srcOrd="0" destOrd="3" presId="urn:microsoft.com/office/officeart/2005/8/layout/vList2"/>
    <dgm:cxn modelId="{57AEE70C-675B-4D41-976D-682C2FFC7A7B}" type="presOf" srcId="{AD88D14B-5676-4176-8742-2B8253C60937}" destId="{BF77F302-2ABC-4CBB-9D36-3FC9591C08C9}" srcOrd="0" destOrd="0" presId="urn:microsoft.com/office/officeart/2005/8/layout/vList2"/>
    <dgm:cxn modelId="{A0230716-3DC7-4765-B5F7-F02A32928D45}" type="presOf" srcId="{C1E97411-3DE1-46CC-BC97-7C189906A53B}" destId="{59DC28FD-3AD5-4288-B78E-5E1B04AEAEB4}" srcOrd="0" destOrd="0" presId="urn:microsoft.com/office/officeart/2005/8/layout/vList2"/>
    <dgm:cxn modelId="{E0F0651A-CE0D-4DBF-B8BC-0FB5BA5458AA}" srcId="{5E02B0F5-4675-4296-A1FB-3A2AF3FFAA4D}" destId="{DC5C0CF6-BB8F-4328-A9BB-E720CC030DFD}" srcOrd="1" destOrd="0" parTransId="{2E7D050F-8FD1-4648-B695-3258956F41E6}" sibTransId="{A24EBE1F-1967-4E29-98FA-F85409B8FF79}"/>
    <dgm:cxn modelId="{8887111C-A3A4-46AA-861B-BAC58D0B65DD}" srcId="{5E02B0F5-4675-4296-A1FB-3A2AF3FFAA4D}" destId="{91567192-E2D6-40F7-B7F2-C6E212053662}" srcOrd="3" destOrd="0" parTransId="{928F83F3-40E1-4A45-9532-5BEFCED1AA4A}" sibTransId="{CF5EE44E-AF9F-4F9E-856C-E8F1DE8FA3E9}"/>
    <dgm:cxn modelId="{E6336622-89C4-4A33-B852-BC3BBF45FCA6}" srcId="{01D5D41F-F257-42CD-A890-3785DFE1BAED}" destId="{5E02B0F5-4675-4296-A1FB-3A2AF3FFAA4D}" srcOrd="2" destOrd="0" parTransId="{E3CBB641-8155-4EEA-BB80-0B78EDE107A3}" sibTransId="{9877CD2D-9760-4508-841F-35C2479C0F6F}"/>
    <dgm:cxn modelId="{7E153E5F-1DEF-44DC-A03F-9AB39D687145}" srcId="{5E02B0F5-4675-4296-A1FB-3A2AF3FFAA4D}" destId="{1361DBA3-A790-42E3-988D-FBA00B808D8D}" srcOrd="2" destOrd="0" parTransId="{B418BD2E-3BE8-429E-A724-0EC60F07A936}" sibTransId="{2365D0E1-BA67-43EB-94FE-136A83145EFA}"/>
    <dgm:cxn modelId="{0B8CB24A-9E6C-4537-8B43-9EBB36867CFF}" type="presOf" srcId="{5E02B0F5-4675-4296-A1FB-3A2AF3FFAA4D}" destId="{2E410CE8-0A66-4613-93A2-7AE71F1FCE4C}" srcOrd="0" destOrd="0" presId="urn:microsoft.com/office/officeart/2005/8/layout/vList2"/>
    <dgm:cxn modelId="{A59D8071-9B1D-4B81-B93B-BC87682A1821}" srcId="{5E02B0F5-4675-4296-A1FB-3A2AF3FFAA4D}" destId="{36E4E714-243F-4AAB-A55C-D8E5991D949D}" srcOrd="0" destOrd="0" parTransId="{6E68B274-CF78-4541-A879-F9E8FB1B6F8E}" sibTransId="{5DA87442-F88B-463D-94C3-4C2388DADAD1}"/>
    <dgm:cxn modelId="{E4E8368F-344D-4113-9235-277500A22252}" srcId="{01D5D41F-F257-42CD-A890-3785DFE1BAED}" destId="{DDCC5259-6FA5-4AF0-B04E-F4FE3512B2B9}" srcOrd="4" destOrd="0" parTransId="{1A35DBDE-B49B-42C7-A612-65CA32AC47F0}" sibTransId="{7D63EB30-26AC-424E-A7D4-F919EBA53AAB}"/>
    <dgm:cxn modelId="{969D6B91-702D-461D-9270-080AD2F4B402}" srcId="{01D5D41F-F257-42CD-A890-3785DFE1BAED}" destId="{BAFDAD28-2881-4BFB-9745-8F095D172053}" srcOrd="5" destOrd="0" parTransId="{58A4097D-0C87-49F8-A893-E5E8B5B5B665}" sibTransId="{78D24077-1759-4D89-8B0D-61AC491C7FF4}"/>
    <dgm:cxn modelId="{C7B067AD-7A09-4089-8EF8-2C02E51C7508}" type="presOf" srcId="{01D5D41F-F257-42CD-A890-3785DFE1BAED}" destId="{2BF5325D-2AA6-4498-B581-CE0CBA4B5D01}" srcOrd="0" destOrd="0" presId="urn:microsoft.com/office/officeart/2005/8/layout/vList2"/>
    <dgm:cxn modelId="{338B52B0-CFD5-4B5D-8B63-986A1C65FE26}" type="presOf" srcId="{36E4E714-243F-4AAB-A55C-D8E5991D949D}" destId="{B6A02463-580B-4E2A-A975-10A5F03150D3}" srcOrd="0" destOrd="0" presId="urn:microsoft.com/office/officeart/2005/8/layout/vList2"/>
    <dgm:cxn modelId="{E13CB3B0-53E0-4692-B655-0C511973F2B3}" srcId="{01D5D41F-F257-42CD-A890-3785DFE1BAED}" destId="{AD88D14B-5676-4176-8742-2B8253C60937}" srcOrd="3" destOrd="0" parTransId="{0ECF3FAD-2FB3-4070-893D-528FB8446807}" sibTransId="{8ED38F42-AE83-41DB-8CC3-811E2DBB4525}"/>
    <dgm:cxn modelId="{E6EB32CB-48F1-4CE3-9E61-AD10CEC7F3A9}" type="presOf" srcId="{DDCC5259-6FA5-4AF0-B04E-F4FE3512B2B9}" destId="{B1FE5259-4F77-4A53-9818-483F9154A8FC}" srcOrd="0" destOrd="0" presId="urn:microsoft.com/office/officeart/2005/8/layout/vList2"/>
    <dgm:cxn modelId="{251FCFD4-7D60-4626-9F1C-058ABA9AB949}" type="presOf" srcId="{DC5C0CF6-BB8F-4328-A9BB-E720CC030DFD}" destId="{B6A02463-580B-4E2A-A975-10A5F03150D3}" srcOrd="0" destOrd="1" presId="urn:microsoft.com/office/officeart/2005/8/layout/vList2"/>
    <dgm:cxn modelId="{E7925EDB-02DB-4158-A2C0-7C7FAA1A375B}" srcId="{01D5D41F-F257-42CD-A890-3785DFE1BAED}" destId="{C1E97411-3DE1-46CC-BC97-7C189906A53B}" srcOrd="1" destOrd="0" parTransId="{DAC99566-4605-4E9D-A3B0-E18AEA6D9066}" sibTransId="{586435E6-4377-4E4A-A93F-049E86B908C0}"/>
    <dgm:cxn modelId="{56D5EEDF-E5E9-4BD4-A48D-0CA89D0D3FE0}" type="presOf" srcId="{1361DBA3-A790-42E3-988D-FBA00B808D8D}" destId="{B6A02463-580B-4E2A-A975-10A5F03150D3}" srcOrd="0" destOrd="2" presId="urn:microsoft.com/office/officeart/2005/8/layout/vList2"/>
    <dgm:cxn modelId="{963417E3-99BB-4ABC-AABD-C44D44D0ABD1}" type="presOf" srcId="{67B15785-8022-4458-9F72-D5B1EDDE64EB}" destId="{0915CCE0-7B21-4366-94A9-C690C6B2748D}" srcOrd="0" destOrd="0" presId="urn:microsoft.com/office/officeart/2005/8/layout/vList2"/>
    <dgm:cxn modelId="{AFF315F5-1A7F-45C5-BF5E-8A6333A00A16}" srcId="{01D5D41F-F257-42CD-A890-3785DFE1BAED}" destId="{67B15785-8022-4458-9F72-D5B1EDDE64EB}" srcOrd="0" destOrd="0" parTransId="{E3183417-A3E9-48C6-8403-CBA3F7F0CD31}" sibTransId="{9E7F834C-4624-4F79-9665-DF0352EE333A}"/>
    <dgm:cxn modelId="{0BF209FF-2B2D-4E0D-AB5C-176A613B1F8E}" type="presOf" srcId="{BAFDAD28-2881-4BFB-9745-8F095D172053}" destId="{B53CE92F-15CE-402A-92CA-A2D296CB547B}" srcOrd="0" destOrd="0" presId="urn:microsoft.com/office/officeart/2005/8/layout/vList2"/>
    <dgm:cxn modelId="{71DF7657-F448-44BA-9F61-86859E8238D5}" type="presParOf" srcId="{2BF5325D-2AA6-4498-B581-CE0CBA4B5D01}" destId="{0915CCE0-7B21-4366-94A9-C690C6B2748D}" srcOrd="0" destOrd="0" presId="urn:microsoft.com/office/officeart/2005/8/layout/vList2"/>
    <dgm:cxn modelId="{16793A21-34BA-44CE-981B-1598DDCF7DC2}" type="presParOf" srcId="{2BF5325D-2AA6-4498-B581-CE0CBA4B5D01}" destId="{219DA2D8-E693-4FA7-AD93-D71345D184D0}" srcOrd="1" destOrd="0" presId="urn:microsoft.com/office/officeart/2005/8/layout/vList2"/>
    <dgm:cxn modelId="{D5CDC272-F6E1-47B1-AE69-8430908E396F}" type="presParOf" srcId="{2BF5325D-2AA6-4498-B581-CE0CBA4B5D01}" destId="{59DC28FD-3AD5-4288-B78E-5E1B04AEAEB4}" srcOrd="2" destOrd="0" presId="urn:microsoft.com/office/officeart/2005/8/layout/vList2"/>
    <dgm:cxn modelId="{B0FC8449-B0BE-4AEB-9BF6-ABE6CDF8B8A2}" type="presParOf" srcId="{2BF5325D-2AA6-4498-B581-CE0CBA4B5D01}" destId="{0EE6F9F1-FF34-461E-8194-12602BA17610}" srcOrd="3" destOrd="0" presId="urn:microsoft.com/office/officeart/2005/8/layout/vList2"/>
    <dgm:cxn modelId="{22FF731C-97C6-4A84-ADA8-562D3CAE9749}" type="presParOf" srcId="{2BF5325D-2AA6-4498-B581-CE0CBA4B5D01}" destId="{2E410CE8-0A66-4613-93A2-7AE71F1FCE4C}" srcOrd="4" destOrd="0" presId="urn:microsoft.com/office/officeart/2005/8/layout/vList2"/>
    <dgm:cxn modelId="{B3AE3857-B71C-4F6A-B70E-35F19948DC3D}" type="presParOf" srcId="{2BF5325D-2AA6-4498-B581-CE0CBA4B5D01}" destId="{B6A02463-580B-4E2A-A975-10A5F03150D3}" srcOrd="5" destOrd="0" presId="urn:microsoft.com/office/officeart/2005/8/layout/vList2"/>
    <dgm:cxn modelId="{3C55B942-2B99-474A-8DE2-9D077D4B6FC6}" type="presParOf" srcId="{2BF5325D-2AA6-4498-B581-CE0CBA4B5D01}" destId="{BF77F302-2ABC-4CBB-9D36-3FC9591C08C9}" srcOrd="6" destOrd="0" presId="urn:microsoft.com/office/officeart/2005/8/layout/vList2"/>
    <dgm:cxn modelId="{9E6CA7D2-2F64-4BE8-82B0-4021FBFD008D}" type="presParOf" srcId="{2BF5325D-2AA6-4498-B581-CE0CBA4B5D01}" destId="{BA42D701-CAD3-4B88-B14C-7CBC9B963CE2}" srcOrd="7" destOrd="0" presId="urn:microsoft.com/office/officeart/2005/8/layout/vList2"/>
    <dgm:cxn modelId="{6D83083F-85DF-43AB-A521-52E1BA0A0A46}" type="presParOf" srcId="{2BF5325D-2AA6-4498-B581-CE0CBA4B5D01}" destId="{B1FE5259-4F77-4A53-9818-483F9154A8FC}" srcOrd="8" destOrd="0" presId="urn:microsoft.com/office/officeart/2005/8/layout/vList2"/>
    <dgm:cxn modelId="{00831C02-F159-451C-9781-BD59C83699E1}" type="presParOf" srcId="{2BF5325D-2AA6-4498-B581-CE0CBA4B5D01}" destId="{E02276E3-A860-44C2-A637-05E57FD80DA2}" srcOrd="9" destOrd="0" presId="urn:microsoft.com/office/officeart/2005/8/layout/vList2"/>
    <dgm:cxn modelId="{4068A2FF-1F16-4D7E-B61C-9F382C68AEFD}" type="presParOf" srcId="{2BF5325D-2AA6-4498-B581-CE0CBA4B5D01}" destId="{B53CE92F-15CE-402A-92CA-A2D296CB547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EC01E5-25EC-4946-9986-3B543BDA3FE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1F135F-1DB3-465C-BFBA-74E8EF4E3DC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baseline="0" dirty="0"/>
            <a:t>Vision involves inherent knowledge, and implicit reasoning. </a:t>
          </a:r>
          <a:endParaRPr lang="en-US" sz="1400" b="1" dirty="0"/>
        </a:p>
      </dgm:t>
    </dgm:pt>
    <dgm:pt modelId="{32469F44-8B9E-4707-9CFF-8002D011B590}" type="parTrans" cxnId="{91651425-26C7-4567-9C22-442B801AC9D9}">
      <dgm:prSet/>
      <dgm:spPr/>
      <dgm:t>
        <a:bodyPr/>
        <a:lstStyle/>
        <a:p>
          <a:endParaRPr lang="en-US"/>
        </a:p>
      </dgm:t>
    </dgm:pt>
    <dgm:pt modelId="{E5B29977-06A2-43ED-91B9-F5FBE98B7454}" type="sibTrans" cxnId="{91651425-26C7-4567-9C22-442B801AC9D9}">
      <dgm:prSet/>
      <dgm:spPr/>
      <dgm:t>
        <a:bodyPr/>
        <a:lstStyle/>
        <a:p>
          <a:endParaRPr lang="en-US"/>
        </a:p>
      </dgm:t>
    </dgm:pt>
    <dgm:pt modelId="{D2CB651A-0FD4-4723-915C-1989754BBC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baseline="0" dirty="0"/>
            <a:t>Our approach has higher interpretability and requires less computational power </a:t>
          </a:r>
          <a:endParaRPr lang="en-US" sz="1600" b="1" dirty="0"/>
        </a:p>
      </dgm:t>
    </dgm:pt>
    <dgm:pt modelId="{B8C59C37-0438-476B-B278-9C660A44FFB1}" type="parTrans" cxnId="{E92CEA99-69D3-40E0-9BDA-C031ED5EF598}">
      <dgm:prSet/>
      <dgm:spPr/>
      <dgm:t>
        <a:bodyPr/>
        <a:lstStyle/>
        <a:p>
          <a:endParaRPr lang="en-US"/>
        </a:p>
      </dgm:t>
    </dgm:pt>
    <dgm:pt modelId="{39CBAC5B-69FC-4F2F-9C88-BEFC449B571E}" type="sibTrans" cxnId="{E92CEA99-69D3-40E0-9BDA-C031ED5EF598}">
      <dgm:prSet/>
      <dgm:spPr/>
      <dgm:t>
        <a:bodyPr/>
        <a:lstStyle/>
        <a:p>
          <a:endParaRPr lang="en-US"/>
        </a:p>
      </dgm:t>
    </dgm:pt>
    <dgm:pt modelId="{91340E6D-8A9C-4C61-B2B6-0134B1E29AB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baseline="0" dirty="0"/>
            <a:t>Prioritizing driving scenarios, breaking down scenes, and detailed descriptions all need further consideration. </a:t>
          </a:r>
          <a:endParaRPr lang="en-US" sz="1600" b="1" dirty="0"/>
        </a:p>
      </dgm:t>
    </dgm:pt>
    <dgm:pt modelId="{DF3A3624-1F64-403B-8DE1-6176977D98AC}" type="parTrans" cxnId="{37CC0CFC-EE91-4806-B6DA-873473E8EBF9}">
      <dgm:prSet/>
      <dgm:spPr/>
      <dgm:t>
        <a:bodyPr/>
        <a:lstStyle/>
        <a:p>
          <a:endParaRPr lang="en-US"/>
        </a:p>
      </dgm:t>
    </dgm:pt>
    <dgm:pt modelId="{0035C1C4-3AFF-4EDF-9E2E-8F18D7948C8D}" type="sibTrans" cxnId="{37CC0CFC-EE91-4806-B6DA-873473E8EBF9}">
      <dgm:prSet/>
      <dgm:spPr/>
      <dgm:t>
        <a:bodyPr/>
        <a:lstStyle/>
        <a:p>
          <a:endParaRPr lang="en-US"/>
        </a:p>
      </dgm:t>
    </dgm:pt>
    <dgm:pt modelId="{AB5246E6-122B-4367-B2D9-FA17F5FE037E}" type="pres">
      <dgm:prSet presAssocID="{1CEC01E5-25EC-4946-9986-3B543BDA3FEA}" presName="root" presStyleCnt="0">
        <dgm:presLayoutVars>
          <dgm:dir/>
          <dgm:resizeHandles val="exact"/>
        </dgm:presLayoutVars>
      </dgm:prSet>
      <dgm:spPr/>
    </dgm:pt>
    <dgm:pt modelId="{5EAA9451-4C3E-4E45-A839-CCA30D236FD7}" type="pres">
      <dgm:prSet presAssocID="{471F135F-1DB3-465C-BFBA-74E8EF4E3DCB}" presName="compNode" presStyleCnt="0"/>
      <dgm:spPr/>
    </dgm:pt>
    <dgm:pt modelId="{7109392C-0EDF-451D-AAEA-064D609785AA}" type="pres">
      <dgm:prSet presAssocID="{471F135F-1DB3-465C-BFBA-74E8EF4E3DCB}" presName="bgRect" presStyleLbl="bgShp" presStyleIdx="0" presStyleCnt="3"/>
      <dgm:spPr/>
    </dgm:pt>
    <dgm:pt modelId="{178BB571-E525-4C61-B4A3-F79405C47332}" type="pres">
      <dgm:prSet presAssocID="{471F135F-1DB3-465C-BFBA-74E8EF4E3DC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42B97817-81FA-497A-9A5D-ECC2443C05FA}" type="pres">
      <dgm:prSet presAssocID="{471F135F-1DB3-465C-BFBA-74E8EF4E3DCB}" presName="spaceRect" presStyleCnt="0"/>
      <dgm:spPr/>
    </dgm:pt>
    <dgm:pt modelId="{840C6A1E-8AB2-4B52-BF5D-B249D4483BDA}" type="pres">
      <dgm:prSet presAssocID="{471F135F-1DB3-465C-BFBA-74E8EF4E3DCB}" presName="parTx" presStyleLbl="revTx" presStyleIdx="0" presStyleCnt="3">
        <dgm:presLayoutVars>
          <dgm:chMax val="0"/>
          <dgm:chPref val="0"/>
        </dgm:presLayoutVars>
      </dgm:prSet>
      <dgm:spPr/>
    </dgm:pt>
    <dgm:pt modelId="{6EB92E53-1653-4E45-BA7B-86E29F43962B}" type="pres">
      <dgm:prSet presAssocID="{E5B29977-06A2-43ED-91B9-F5FBE98B7454}" presName="sibTrans" presStyleCnt="0"/>
      <dgm:spPr/>
    </dgm:pt>
    <dgm:pt modelId="{8A7DBA4B-E8E5-4ECA-9C86-DFD2E04629D0}" type="pres">
      <dgm:prSet presAssocID="{D2CB651A-0FD4-4723-915C-1989754BBC5E}" presName="compNode" presStyleCnt="0"/>
      <dgm:spPr/>
    </dgm:pt>
    <dgm:pt modelId="{9F6BCCFC-E12D-4DC2-A721-3B6EDCC35774}" type="pres">
      <dgm:prSet presAssocID="{D2CB651A-0FD4-4723-915C-1989754BBC5E}" presName="bgRect" presStyleLbl="bgShp" presStyleIdx="1" presStyleCnt="3"/>
      <dgm:spPr/>
    </dgm:pt>
    <dgm:pt modelId="{9DAA51FD-39E7-40A9-8871-821F201E66AA}" type="pres">
      <dgm:prSet presAssocID="{D2CB651A-0FD4-4723-915C-1989754BBC5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612DFEA2-E13A-457A-8A73-F8FDCC6E0122}" type="pres">
      <dgm:prSet presAssocID="{D2CB651A-0FD4-4723-915C-1989754BBC5E}" presName="spaceRect" presStyleCnt="0"/>
      <dgm:spPr/>
    </dgm:pt>
    <dgm:pt modelId="{9A18B728-A24A-46C0-8ACE-577D9E145889}" type="pres">
      <dgm:prSet presAssocID="{D2CB651A-0FD4-4723-915C-1989754BBC5E}" presName="parTx" presStyleLbl="revTx" presStyleIdx="1" presStyleCnt="3">
        <dgm:presLayoutVars>
          <dgm:chMax val="0"/>
          <dgm:chPref val="0"/>
        </dgm:presLayoutVars>
      </dgm:prSet>
      <dgm:spPr/>
    </dgm:pt>
    <dgm:pt modelId="{FF725CF0-3F3D-4E22-BF7C-5CF3BFD75DE4}" type="pres">
      <dgm:prSet presAssocID="{39CBAC5B-69FC-4F2F-9C88-BEFC449B571E}" presName="sibTrans" presStyleCnt="0"/>
      <dgm:spPr/>
    </dgm:pt>
    <dgm:pt modelId="{49A7621D-F798-4368-89D2-A265A8EF6E38}" type="pres">
      <dgm:prSet presAssocID="{91340E6D-8A9C-4C61-B2B6-0134B1E29AB9}" presName="compNode" presStyleCnt="0"/>
      <dgm:spPr/>
    </dgm:pt>
    <dgm:pt modelId="{1C34260B-9065-4E6B-A050-17F944AB2869}" type="pres">
      <dgm:prSet presAssocID="{91340E6D-8A9C-4C61-B2B6-0134B1E29AB9}" presName="bgRect" presStyleLbl="bgShp" presStyleIdx="2" presStyleCnt="3"/>
      <dgm:spPr/>
    </dgm:pt>
    <dgm:pt modelId="{66F367C9-0625-4B4C-B5CB-8E3A7C9366BB}" type="pres">
      <dgm:prSet presAssocID="{91340E6D-8A9C-4C61-B2B6-0134B1E29AB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剧本"/>
        </a:ext>
      </dgm:extLst>
    </dgm:pt>
    <dgm:pt modelId="{8D20BC7D-3F19-434A-ACE2-136F67FCE11D}" type="pres">
      <dgm:prSet presAssocID="{91340E6D-8A9C-4C61-B2B6-0134B1E29AB9}" presName="spaceRect" presStyleCnt="0"/>
      <dgm:spPr/>
    </dgm:pt>
    <dgm:pt modelId="{7A615373-44D5-47A3-9E85-7647D8AA36A4}" type="pres">
      <dgm:prSet presAssocID="{91340E6D-8A9C-4C61-B2B6-0134B1E29AB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D407202-27B4-4CC7-9CE2-FEE441D27F3F}" type="presOf" srcId="{1CEC01E5-25EC-4946-9986-3B543BDA3FEA}" destId="{AB5246E6-122B-4367-B2D9-FA17F5FE037E}" srcOrd="0" destOrd="0" presId="urn:microsoft.com/office/officeart/2018/2/layout/IconVerticalSolidList"/>
    <dgm:cxn modelId="{91651425-26C7-4567-9C22-442B801AC9D9}" srcId="{1CEC01E5-25EC-4946-9986-3B543BDA3FEA}" destId="{471F135F-1DB3-465C-BFBA-74E8EF4E3DCB}" srcOrd="0" destOrd="0" parTransId="{32469F44-8B9E-4707-9CFF-8002D011B590}" sibTransId="{E5B29977-06A2-43ED-91B9-F5FBE98B7454}"/>
    <dgm:cxn modelId="{C48B6786-51EB-4FB9-B091-126796665947}" type="presOf" srcId="{D2CB651A-0FD4-4723-915C-1989754BBC5E}" destId="{9A18B728-A24A-46C0-8ACE-577D9E145889}" srcOrd="0" destOrd="0" presId="urn:microsoft.com/office/officeart/2018/2/layout/IconVerticalSolidList"/>
    <dgm:cxn modelId="{4EA30390-5F1C-454A-B46D-F06EBB821735}" type="presOf" srcId="{471F135F-1DB3-465C-BFBA-74E8EF4E3DCB}" destId="{840C6A1E-8AB2-4B52-BF5D-B249D4483BDA}" srcOrd="0" destOrd="0" presId="urn:microsoft.com/office/officeart/2018/2/layout/IconVerticalSolidList"/>
    <dgm:cxn modelId="{E92CEA99-69D3-40E0-9BDA-C031ED5EF598}" srcId="{1CEC01E5-25EC-4946-9986-3B543BDA3FEA}" destId="{D2CB651A-0FD4-4723-915C-1989754BBC5E}" srcOrd="1" destOrd="0" parTransId="{B8C59C37-0438-476B-B278-9C660A44FFB1}" sibTransId="{39CBAC5B-69FC-4F2F-9C88-BEFC449B571E}"/>
    <dgm:cxn modelId="{789930E7-A86E-43B7-A540-E494E8DF963A}" type="presOf" srcId="{91340E6D-8A9C-4C61-B2B6-0134B1E29AB9}" destId="{7A615373-44D5-47A3-9E85-7647D8AA36A4}" srcOrd="0" destOrd="0" presId="urn:microsoft.com/office/officeart/2018/2/layout/IconVerticalSolidList"/>
    <dgm:cxn modelId="{37CC0CFC-EE91-4806-B6DA-873473E8EBF9}" srcId="{1CEC01E5-25EC-4946-9986-3B543BDA3FEA}" destId="{91340E6D-8A9C-4C61-B2B6-0134B1E29AB9}" srcOrd="2" destOrd="0" parTransId="{DF3A3624-1F64-403B-8DE1-6176977D98AC}" sibTransId="{0035C1C4-3AFF-4EDF-9E2E-8F18D7948C8D}"/>
    <dgm:cxn modelId="{7053790E-C80B-4A8D-B13F-E94FAA19B5E2}" type="presParOf" srcId="{AB5246E6-122B-4367-B2D9-FA17F5FE037E}" destId="{5EAA9451-4C3E-4E45-A839-CCA30D236FD7}" srcOrd="0" destOrd="0" presId="urn:microsoft.com/office/officeart/2018/2/layout/IconVerticalSolidList"/>
    <dgm:cxn modelId="{4386E812-1A11-49AA-B89F-575886B9D521}" type="presParOf" srcId="{5EAA9451-4C3E-4E45-A839-CCA30D236FD7}" destId="{7109392C-0EDF-451D-AAEA-064D609785AA}" srcOrd="0" destOrd="0" presId="urn:microsoft.com/office/officeart/2018/2/layout/IconVerticalSolidList"/>
    <dgm:cxn modelId="{7D60C70C-2002-4B8A-AAA2-36717E1284F2}" type="presParOf" srcId="{5EAA9451-4C3E-4E45-A839-CCA30D236FD7}" destId="{178BB571-E525-4C61-B4A3-F79405C47332}" srcOrd="1" destOrd="0" presId="urn:microsoft.com/office/officeart/2018/2/layout/IconVerticalSolidList"/>
    <dgm:cxn modelId="{D5127BEB-8B9E-4CC8-A642-B29C15B6B518}" type="presParOf" srcId="{5EAA9451-4C3E-4E45-A839-CCA30D236FD7}" destId="{42B97817-81FA-497A-9A5D-ECC2443C05FA}" srcOrd="2" destOrd="0" presId="urn:microsoft.com/office/officeart/2018/2/layout/IconVerticalSolidList"/>
    <dgm:cxn modelId="{71754DE9-AF4C-4E14-8F7B-B80829AE467D}" type="presParOf" srcId="{5EAA9451-4C3E-4E45-A839-CCA30D236FD7}" destId="{840C6A1E-8AB2-4B52-BF5D-B249D4483BDA}" srcOrd="3" destOrd="0" presId="urn:microsoft.com/office/officeart/2018/2/layout/IconVerticalSolidList"/>
    <dgm:cxn modelId="{65459D52-A2E8-4622-9300-B0E7A4815510}" type="presParOf" srcId="{AB5246E6-122B-4367-B2D9-FA17F5FE037E}" destId="{6EB92E53-1653-4E45-BA7B-86E29F43962B}" srcOrd="1" destOrd="0" presId="urn:microsoft.com/office/officeart/2018/2/layout/IconVerticalSolidList"/>
    <dgm:cxn modelId="{6D560647-8F56-40C7-8F35-80C4B91C4BEE}" type="presParOf" srcId="{AB5246E6-122B-4367-B2D9-FA17F5FE037E}" destId="{8A7DBA4B-E8E5-4ECA-9C86-DFD2E04629D0}" srcOrd="2" destOrd="0" presId="urn:microsoft.com/office/officeart/2018/2/layout/IconVerticalSolidList"/>
    <dgm:cxn modelId="{B4ADD19D-BAA7-4E95-8571-F74D9D0CCA86}" type="presParOf" srcId="{8A7DBA4B-E8E5-4ECA-9C86-DFD2E04629D0}" destId="{9F6BCCFC-E12D-4DC2-A721-3B6EDCC35774}" srcOrd="0" destOrd="0" presId="urn:microsoft.com/office/officeart/2018/2/layout/IconVerticalSolidList"/>
    <dgm:cxn modelId="{8A73031A-CBA5-4CC4-BC59-3D43C3FE41D3}" type="presParOf" srcId="{8A7DBA4B-E8E5-4ECA-9C86-DFD2E04629D0}" destId="{9DAA51FD-39E7-40A9-8871-821F201E66AA}" srcOrd="1" destOrd="0" presId="urn:microsoft.com/office/officeart/2018/2/layout/IconVerticalSolidList"/>
    <dgm:cxn modelId="{9E0BF223-0225-4532-8C20-1B27CB1BAA81}" type="presParOf" srcId="{8A7DBA4B-E8E5-4ECA-9C86-DFD2E04629D0}" destId="{612DFEA2-E13A-457A-8A73-F8FDCC6E0122}" srcOrd="2" destOrd="0" presId="urn:microsoft.com/office/officeart/2018/2/layout/IconVerticalSolidList"/>
    <dgm:cxn modelId="{389B2717-CE20-4E41-A94A-145DDE1AF4F1}" type="presParOf" srcId="{8A7DBA4B-E8E5-4ECA-9C86-DFD2E04629D0}" destId="{9A18B728-A24A-46C0-8ACE-577D9E145889}" srcOrd="3" destOrd="0" presId="urn:microsoft.com/office/officeart/2018/2/layout/IconVerticalSolidList"/>
    <dgm:cxn modelId="{81F24F1C-FF46-4A99-B268-87756012691D}" type="presParOf" srcId="{AB5246E6-122B-4367-B2D9-FA17F5FE037E}" destId="{FF725CF0-3F3D-4E22-BF7C-5CF3BFD75DE4}" srcOrd="3" destOrd="0" presId="urn:microsoft.com/office/officeart/2018/2/layout/IconVerticalSolidList"/>
    <dgm:cxn modelId="{1D8EE4D8-93E0-432D-B8BD-84ED8F830471}" type="presParOf" srcId="{AB5246E6-122B-4367-B2D9-FA17F5FE037E}" destId="{49A7621D-F798-4368-89D2-A265A8EF6E38}" srcOrd="4" destOrd="0" presId="urn:microsoft.com/office/officeart/2018/2/layout/IconVerticalSolidList"/>
    <dgm:cxn modelId="{24B059D1-CAAC-48F3-AE97-F9C56BA903AA}" type="presParOf" srcId="{49A7621D-F798-4368-89D2-A265A8EF6E38}" destId="{1C34260B-9065-4E6B-A050-17F944AB2869}" srcOrd="0" destOrd="0" presId="urn:microsoft.com/office/officeart/2018/2/layout/IconVerticalSolidList"/>
    <dgm:cxn modelId="{6BFE38DF-43D8-4381-AFB1-70016C7CC6B3}" type="presParOf" srcId="{49A7621D-F798-4368-89D2-A265A8EF6E38}" destId="{66F367C9-0625-4B4C-B5CB-8E3A7C9366BB}" srcOrd="1" destOrd="0" presId="urn:microsoft.com/office/officeart/2018/2/layout/IconVerticalSolidList"/>
    <dgm:cxn modelId="{26BC27EE-181F-4E15-839B-4689173D7C5D}" type="presParOf" srcId="{49A7621D-F798-4368-89D2-A265A8EF6E38}" destId="{8D20BC7D-3F19-434A-ACE2-136F67FCE11D}" srcOrd="2" destOrd="0" presId="urn:microsoft.com/office/officeart/2018/2/layout/IconVerticalSolidList"/>
    <dgm:cxn modelId="{675E28D7-4348-4A0F-BB90-277804EA66A2}" type="presParOf" srcId="{49A7621D-F798-4368-89D2-A265A8EF6E38}" destId="{7A615373-44D5-47A3-9E85-7647D8AA36A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15CCE0-7B21-4366-94A9-C690C6B2748D}">
      <dsp:nvSpPr>
        <dsp:cNvPr id="0" name=""/>
        <dsp:cNvSpPr/>
      </dsp:nvSpPr>
      <dsp:spPr>
        <a:xfrm>
          <a:off x="0" y="344193"/>
          <a:ext cx="6172412" cy="5861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What is JAAD?</a:t>
          </a:r>
          <a:r>
            <a:rPr lang="en-US" sz="1100" b="0" i="0" kern="1200"/>
            <a:t> Joint Attention in Autonomous Driving (JAAD) Dataset.</a:t>
          </a:r>
          <a:endParaRPr lang="en-US" sz="1100" kern="1200"/>
        </a:p>
      </dsp:txBody>
      <dsp:txXfrm>
        <a:off x="28615" y="372808"/>
        <a:ext cx="6115182" cy="528958"/>
      </dsp:txXfrm>
    </dsp:sp>
    <dsp:sp modelId="{59DC28FD-3AD5-4288-B78E-5E1B04AEAEB4}">
      <dsp:nvSpPr>
        <dsp:cNvPr id="0" name=""/>
        <dsp:cNvSpPr/>
      </dsp:nvSpPr>
      <dsp:spPr>
        <a:xfrm>
          <a:off x="0" y="962061"/>
          <a:ext cx="6172412" cy="5861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Purpose:</a:t>
          </a:r>
          <a:r>
            <a:rPr lang="en-US" sz="1100" b="0" i="0" kern="1200"/>
            <a:t> Developed to study pedestrian behavior, interactions, and visual cues in the context of autonomous driving.</a:t>
          </a:r>
          <a:endParaRPr lang="en-US" sz="1100" kern="1200"/>
        </a:p>
      </dsp:txBody>
      <dsp:txXfrm>
        <a:off x="28615" y="990676"/>
        <a:ext cx="6115182" cy="528958"/>
      </dsp:txXfrm>
    </dsp:sp>
    <dsp:sp modelId="{2E410CE8-0A66-4613-93A2-7AE71F1FCE4C}">
      <dsp:nvSpPr>
        <dsp:cNvPr id="0" name=""/>
        <dsp:cNvSpPr/>
      </dsp:nvSpPr>
      <dsp:spPr>
        <a:xfrm>
          <a:off x="0" y="1579930"/>
          <a:ext cx="6172412" cy="5861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Content:</a:t>
          </a:r>
          <a:endParaRPr lang="en-US" sz="1100" kern="1200"/>
        </a:p>
      </dsp:txBody>
      <dsp:txXfrm>
        <a:off x="28615" y="1608545"/>
        <a:ext cx="6115182" cy="528958"/>
      </dsp:txXfrm>
    </dsp:sp>
    <dsp:sp modelId="{B6A02463-580B-4E2A-A975-10A5F03150D3}">
      <dsp:nvSpPr>
        <dsp:cNvPr id="0" name=""/>
        <dsp:cNvSpPr/>
      </dsp:nvSpPr>
      <dsp:spPr>
        <a:xfrm>
          <a:off x="0" y="2166118"/>
          <a:ext cx="6172412" cy="865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74" tIns="13970" rIns="78232" bIns="1397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b="1" i="0" kern="1200" dirty="0"/>
            <a:t>Videos:</a:t>
          </a:r>
          <a:r>
            <a:rPr lang="en-US" sz="900" b="0" i="0" kern="1200" dirty="0"/>
            <a:t> Over 240 high-resolution video clips from different urban locations.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b="1" i="0" kern="1200"/>
            <a:t>Annotations:</a:t>
          </a:r>
          <a:r>
            <a:rPr lang="en-US" sz="900" b="0" i="0" kern="1200"/>
            <a:t> Includes detailed annotations for pedestrians, such as age, gender, actions, and signals.</a:t>
          </a:r>
          <a:endParaRPr lang="en-US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b="1" i="0" kern="1200"/>
            <a:t>Scene Information:</a:t>
          </a:r>
          <a:r>
            <a:rPr lang="en-US" sz="900" b="0" i="0" kern="1200"/>
            <a:t> Traffic conditions, weather, lighting, etc.</a:t>
          </a:r>
          <a:endParaRPr lang="en-US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b="1" i="0" kern="1200"/>
            <a:t>Attention and Intention:</a:t>
          </a:r>
          <a:r>
            <a:rPr lang="en-US" sz="900" b="0" i="0" kern="1200"/>
            <a:t> Captures the complex interplay of pedestrian attention and intention.</a:t>
          </a:r>
          <a:endParaRPr lang="en-US" sz="900" kern="1200"/>
        </a:p>
      </dsp:txBody>
      <dsp:txXfrm>
        <a:off x="0" y="2166118"/>
        <a:ext cx="6172412" cy="865260"/>
      </dsp:txXfrm>
    </dsp:sp>
    <dsp:sp modelId="{BF77F302-2ABC-4CBB-9D36-3FC9591C08C9}">
      <dsp:nvSpPr>
        <dsp:cNvPr id="0" name=""/>
        <dsp:cNvSpPr/>
      </dsp:nvSpPr>
      <dsp:spPr>
        <a:xfrm>
          <a:off x="0" y="3031378"/>
          <a:ext cx="6172412" cy="5861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Applications:</a:t>
          </a:r>
          <a:r>
            <a:rPr lang="en-US" sz="1100" b="0" i="0" kern="1200" dirty="0"/>
            <a:t> Crucial for training models to recognize pedestrian actions, enhance traffic safety, and facilitate the development of advanced driver-assistance systems (ADAS).</a:t>
          </a:r>
          <a:endParaRPr lang="en-US" sz="1100" kern="1200" dirty="0"/>
        </a:p>
      </dsp:txBody>
      <dsp:txXfrm>
        <a:off x="28615" y="3059993"/>
        <a:ext cx="6115182" cy="528958"/>
      </dsp:txXfrm>
    </dsp:sp>
    <dsp:sp modelId="{B1FE5259-4F77-4A53-9818-483F9154A8FC}">
      <dsp:nvSpPr>
        <dsp:cNvPr id="0" name=""/>
        <dsp:cNvSpPr/>
      </dsp:nvSpPr>
      <dsp:spPr>
        <a:xfrm>
          <a:off x="0" y="3649246"/>
          <a:ext cx="6172412" cy="5861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Challenges:</a:t>
          </a:r>
          <a:r>
            <a:rPr lang="en-US" sz="1100" b="0" i="0" kern="1200" dirty="0"/>
            <a:t> Addresses the need for fine-grained analysis, such as recognizing subtle cues from pedestrians.</a:t>
          </a:r>
          <a:endParaRPr lang="en-US" sz="1100" kern="1200" dirty="0"/>
        </a:p>
      </dsp:txBody>
      <dsp:txXfrm>
        <a:off x="28615" y="3677861"/>
        <a:ext cx="6115182" cy="528958"/>
      </dsp:txXfrm>
    </dsp:sp>
    <dsp:sp modelId="{B53CE92F-15CE-402A-92CA-A2D296CB547B}">
      <dsp:nvSpPr>
        <dsp:cNvPr id="0" name=""/>
        <dsp:cNvSpPr/>
      </dsp:nvSpPr>
      <dsp:spPr>
        <a:xfrm>
          <a:off x="0" y="4267115"/>
          <a:ext cx="6172412" cy="5861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Website:</a:t>
          </a:r>
          <a:r>
            <a:rPr lang="en-US" sz="1100" b="0" i="0" kern="1200"/>
            <a:t> </a:t>
          </a:r>
          <a:r>
            <a:rPr lang="en-US" sz="1100" b="0" i="0" u="sng" kern="1200">
              <a:hlinkClick xmlns:r="http://schemas.openxmlformats.org/officeDocument/2006/relationships" r:id="rId1"/>
            </a:rPr>
            <a:t>Link to JAAD Dataset</a:t>
          </a:r>
          <a:endParaRPr lang="en-US" sz="1100" kern="1200"/>
        </a:p>
      </dsp:txBody>
      <dsp:txXfrm>
        <a:off x="28615" y="4295730"/>
        <a:ext cx="6115182" cy="5289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09392C-0EDF-451D-AAEA-064D609785AA}">
      <dsp:nvSpPr>
        <dsp:cNvPr id="0" name=""/>
        <dsp:cNvSpPr/>
      </dsp:nvSpPr>
      <dsp:spPr>
        <a:xfrm>
          <a:off x="0" y="1334"/>
          <a:ext cx="7091000" cy="7481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8BB571-E525-4C61-B4A3-F79405C47332}">
      <dsp:nvSpPr>
        <dsp:cNvPr id="0" name=""/>
        <dsp:cNvSpPr/>
      </dsp:nvSpPr>
      <dsp:spPr>
        <a:xfrm>
          <a:off x="226302" y="169658"/>
          <a:ext cx="411860" cy="4114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C6A1E-8AB2-4B52-BF5D-B249D4483BDA}">
      <dsp:nvSpPr>
        <dsp:cNvPr id="0" name=""/>
        <dsp:cNvSpPr/>
      </dsp:nvSpPr>
      <dsp:spPr>
        <a:xfrm>
          <a:off x="864465" y="1334"/>
          <a:ext cx="6146629" cy="748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252" tIns="79252" rIns="79252" bIns="7925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baseline="0" dirty="0"/>
            <a:t>Vision involves inherent knowledge, and implicit reasoning. </a:t>
          </a:r>
          <a:endParaRPr lang="en-US" sz="1400" b="1" kern="1200" dirty="0"/>
        </a:p>
      </dsp:txBody>
      <dsp:txXfrm>
        <a:off x="864465" y="1334"/>
        <a:ext cx="6146629" cy="748837"/>
      </dsp:txXfrm>
    </dsp:sp>
    <dsp:sp modelId="{9F6BCCFC-E12D-4DC2-A721-3B6EDCC35774}">
      <dsp:nvSpPr>
        <dsp:cNvPr id="0" name=""/>
        <dsp:cNvSpPr/>
      </dsp:nvSpPr>
      <dsp:spPr>
        <a:xfrm>
          <a:off x="0" y="912083"/>
          <a:ext cx="7091000" cy="7481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A51FD-39E7-40A9-8871-821F201E66AA}">
      <dsp:nvSpPr>
        <dsp:cNvPr id="0" name=""/>
        <dsp:cNvSpPr/>
      </dsp:nvSpPr>
      <dsp:spPr>
        <a:xfrm>
          <a:off x="226302" y="1080407"/>
          <a:ext cx="411860" cy="4114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8B728-A24A-46C0-8ACE-577D9E145889}">
      <dsp:nvSpPr>
        <dsp:cNvPr id="0" name=""/>
        <dsp:cNvSpPr/>
      </dsp:nvSpPr>
      <dsp:spPr>
        <a:xfrm>
          <a:off x="864465" y="912083"/>
          <a:ext cx="6146629" cy="748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252" tIns="79252" rIns="79252" bIns="7925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 dirty="0"/>
            <a:t>Our approach has higher interpretability and requires less computational power </a:t>
          </a:r>
          <a:endParaRPr lang="en-US" sz="1600" b="1" kern="1200" dirty="0"/>
        </a:p>
      </dsp:txBody>
      <dsp:txXfrm>
        <a:off x="864465" y="912083"/>
        <a:ext cx="6146629" cy="748837"/>
      </dsp:txXfrm>
    </dsp:sp>
    <dsp:sp modelId="{1C34260B-9065-4E6B-A050-17F944AB2869}">
      <dsp:nvSpPr>
        <dsp:cNvPr id="0" name=""/>
        <dsp:cNvSpPr/>
      </dsp:nvSpPr>
      <dsp:spPr>
        <a:xfrm>
          <a:off x="0" y="1822832"/>
          <a:ext cx="7091000" cy="7481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367C9-0625-4B4C-B5CB-8E3A7C9366BB}">
      <dsp:nvSpPr>
        <dsp:cNvPr id="0" name=""/>
        <dsp:cNvSpPr/>
      </dsp:nvSpPr>
      <dsp:spPr>
        <a:xfrm>
          <a:off x="226302" y="1991156"/>
          <a:ext cx="411860" cy="4114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15373-44D5-47A3-9E85-7647D8AA36A4}">
      <dsp:nvSpPr>
        <dsp:cNvPr id="0" name=""/>
        <dsp:cNvSpPr/>
      </dsp:nvSpPr>
      <dsp:spPr>
        <a:xfrm>
          <a:off x="864465" y="1822832"/>
          <a:ext cx="6146629" cy="748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252" tIns="79252" rIns="79252" bIns="7925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 dirty="0"/>
            <a:t>Prioritizing driving scenarios, breaking down scenes, and detailed descriptions all need further consideration. </a:t>
          </a:r>
          <a:endParaRPr lang="en-US" sz="1600" b="1" kern="1200" dirty="0"/>
        </a:p>
      </dsp:txBody>
      <dsp:txXfrm>
        <a:off x="864465" y="1822832"/>
        <a:ext cx="6146629" cy="748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E9E25-7895-4EAF-A1F2-9643FDD5D68B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12FE2-F874-441D-ACFF-6636E1972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705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我们为什么做这个工作，我们做这个工作有什么价值，架构逻辑要更清楚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12FE2-F874-441D-ACFF-6636E1972AA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748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12FE2-F874-441D-ACFF-6636E1972AA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277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输出要说清楚，怎么交代给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12FE2-F874-441D-ACFF-6636E1972AA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662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后置，不是自己研究的时间顺序，而是论文的逻辑实现技术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12FE2-F874-441D-ACFF-6636E1972AA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370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后置，不是自己研究的时间顺序，而是论文的逻辑实现技术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12FE2-F874-441D-ACFF-6636E1972AA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632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12FE2-F874-441D-ACFF-6636E1972AA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665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12FE2-F874-441D-ACFF-6636E1972AA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29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14000"/>
              </a:lnSpc>
              <a:defRPr sz="6000" b="0" cap="none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4/13/2024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472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09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64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00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4/13/2024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0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502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4/13/2024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58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4/13/2024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825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62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4/13/2024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12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4/13/2024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946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8" r:id="rId6"/>
    <p:sldLayoutId id="2147483664" r:id="rId7"/>
    <p:sldLayoutId id="2147483665" r:id="rId8"/>
    <p:sldLayoutId id="2147483666" r:id="rId9"/>
    <p:sldLayoutId id="2147483667" r:id="rId10"/>
    <p:sldLayoutId id="2147483669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b="1" kern="1200" spc="1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930"/>
        </a:spcBef>
        <a:buFont typeface="Corbel" panose="020B0503020204020204" pitchFamily="34" charset="0"/>
        <a:buNone/>
        <a:defRPr sz="2100" b="0" kern="1200" spc="1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930"/>
        </a:spcBef>
        <a:buFont typeface="Corbel" panose="020B0503020204020204" pitchFamily="34" charset="0"/>
        <a:buNone/>
        <a:defRPr sz="1800" kern="1200" spc="1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14000"/>
        </a:lnSpc>
        <a:spcBef>
          <a:spcPts val="930"/>
        </a:spcBef>
        <a:buFont typeface="Corbel" panose="020B0503020204020204" pitchFamily="34" charset="0"/>
        <a:buChar char="–"/>
        <a:defRPr sz="1600" i="0" kern="1200" spc="1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14000"/>
        </a:lnSpc>
        <a:spcBef>
          <a:spcPts val="930"/>
        </a:spcBef>
        <a:buFont typeface="Corbel" panose="020B0503020204020204" pitchFamily="34" charset="0"/>
        <a:buChar char="–"/>
        <a:defRPr sz="1600" kern="1200" spc="1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14000"/>
        </a:lnSpc>
        <a:spcBef>
          <a:spcPts val="930"/>
        </a:spcBef>
        <a:buFont typeface="Corbel" panose="020B0503020204020204" pitchFamily="34" charset="0"/>
        <a:buChar char="–"/>
        <a:defRPr sz="1600" i="0" kern="1200" spc="1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verloom-129/Summer_Research_202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Everloom-129/Summer_Research_2023/blob/main/Blind_LLM_Guide_Project/Chatbot/chatbot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25BC23-E0DD-4037-B2B8-7B6FA6454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9EE120-2D35-4A48-BAAE-238F986A1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6072" cy="1804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F9EAC-0C70-441C-AC78-65174C28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1740090"/>
            <a:ext cx="7765922" cy="442752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EA0D95-0349-EEB4-B535-8F6B1A820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2101" y="2146851"/>
            <a:ext cx="6666980" cy="2658269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Enable</a:t>
            </a:r>
            <a:r>
              <a:rPr lang="zh-CN" altLang="en-US" dirty="0"/>
              <a:t> </a:t>
            </a:r>
            <a:r>
              <a:rPr lang="en-US" altLang="zh-CN" dirty="0"/>
              <a:t>Blind</a:t>
            </a:r>
            <a:r>
              <a:rPr lang="zh-CN" altLang="en-US" dirty="0"/>
              <a:t> </a:t>
            </a: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Vision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83F38C-92CA-76A1-77A3-DE64EEC4E7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6421" y="4653277"/>
            <a:ext cx="6855469" cy="1304343"/>
          </a:xfrm>
        </p:spPr>
        <p:txBody>
          <a:bodyPr anchor="t">
            <a:normAutofit lnSpcReduction="10000"/>
          </a:bodyPr>
          <a:lstStyle/>
          <a:p>
            <a:pPr algn="r"/>
            <a:r>
              <a:rPr lang="en-US" altLang="zh-CN" dirty="0"/>
              <a:t>---My Summer Research Summary</a:t>
            </a:r>
          </a:p>
          <a:p>
            <a:pPr algn="r"/>
            <a:r>
              <a:rPr lang="zh-CN" altLang="en-US" dirty="0"/>
              <a:t>王杰，</a:t>
            </a:r>
            <a:r>
              <a:rPr lang="en-US" altLang="zh-CN" dirty="0"/>
              <a:t>04/06/2024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48F6B8-EF56-4340-982E-F4D6F5DC2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75380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596C40-FEA6-4867-853D-CF37DE3B6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49" y="6167615"/>
            <a:ext cx="12192001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C7C5E2-274E-49A3-A8E0-46A5B8CAC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CF8D2C-9E01-48EC-8DDF-8A1FF60AE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A9C44C-525E-2E20-CC72-4645FEB33ED7}"/>
              </a:ext>
            </a:extLst>
          </p:cNvPr>
          <p:cNvSpPr txBox="1"/>
          <p:nvPr/>
        </p:nvSpPr>
        <p:spPr>
          <a:xfrm>
            <a:off x="8378707" y="6341945"/>
            <a:ext cx="3721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hlinkClick r:id="rId3"/>
              </a:rPr>
              <a:t>Github</a:t>
            </a:r>
            <a:r>
              <a:rPr lang="en-US" altLang="zh-CN" dirty="0">
                <a:hlinkClick r:id="rId3"/>
              </a:rPr>
              <a:t>: Summer_Research_2023</a:t>
            </a:r>
            <a:endParaRPr lang="zh-CN" altLang="en-US" dirty="0"/>
          </a:p>
        </p:txBody>
      </p:sp>
      <p:pic>
        <p:nvPicPr>
          <p:cNvPr id="7" name="图片 6" descr="夜晚亮着灯的汽车&#10;&#10;低可信度描述已自动生成">
            <a:extLst>
              <a:ext uri="{FF2B5EF4-FFF2-40B4-BE49-F238E27FC236}">
                <a16:creationId xmlns:a16="http://schemas.microsoft.com/office/drawing/2014/main" id="{9BFDC1A3-C5F3-4BED-4818-9072391AA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" y="1775070"/>
            <a:ext cx="4392545" cy="4392545"/>
          </a:xfrm>
          <a:prstGeom prst="rect">
            <a:avLst/>
          </a:prstGeom>
        </p:spPr>
      </p:pic>
      <p:pic>
        <p:nvPicPr>
          <p:cNvPr id="1026" name="Picture 2" descr="GitHub deformiter OpenAI Chatbot A python code to interact with the">
            <a:extLst>
              <a:ext uri="{FF2B5EF4-FFF2-40B4-BE49-F238E27FC236}">
                <a16:creationId xmlns:a16="http://schemas.microsoft.com/office/drawing/2014/main" id="{1FF99040-6627-02BB-E686-E59964F90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85" y="336718"/>
            <a:ext cx="1057101" cy="105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30A2365-96F8-4754-F382-8CC302085E9C}"/>
              </a:ext>
            </a:extLst>
          </p:cNvPr>
          <p:cNvSpPr txBox="1"/>
          <p:nvPr/>
        </p:nvSpPr>
        <p:spPr>
          <a:xfrm>
            <a:off x="91440" y="6225385"/>
            <a:ext cx="4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Advisor: </a:t>
            </a:r>
            <a:r>
              <a:rPr lang="zh-CN" altLang="en-US" dirty="0"/>
              <a:t>向为教授 </a:t>
            </a:r>
            <a:r>
              <a:rPr lang="en-US" altLang="zh-CN" dirty="0"/>
              <a:t>Prof. Wei Xiang</a:t>
            </a:r>
            <a:endParaRPr lang="zh-CN" altLang="en-US" dirty="0"/>
          </a:p>
          <a:p>
            <a:r>
              <a:rPr lang="en-US" altLang="zh-CN" dirty="0"/>
              <a:t>Mentor: </a:t>
            </a:r>
            <a:r>
              <a:rPr lang="zh-CN" altLang="en-US" dirty="0"/>
              <a:t>黄莹莹 </a:t>
            </a:r>
            <a:r>
              <a:rPr lang="en-US" altLang="zh-CN" dirty="0"/>
              <a:t>Yingying Huang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F0EDE4-E62F-1A7B-C747-B3CB9FA3DC76}"/>
              </a:ext>
            </a:extLst>
          </p:cNvPr>
          <p:cNvSpPr txBox="1"/>
          <p:nvPr/>
        </p:nvSpPr>
        <p:spPr>
          <a:xfrm>
            <a:off x="39695" y="83791"/>
            <a:ext cx="41585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95000"/>
                  </a:schemeClr>
                </a:solidFill>
              </a:rPr>
              <a:t>Visionary Co-Driver: LLMs Enhance Driver Perception of Potential Risks with AR-HUD</a:t>
            </a:r>
            <a:endParaRPr lang="zh-CN" altLang="en-US" i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284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FA5607-9FEC-33E2-09E3-59F17D9AB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100" dirty="0"/>
              <a:t>Take a review on SAM:</a:t>
            </a:r>
            <a:endParaRPr lang="zh-CN" altLang="en-US" sz="31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9C7B7E-610E-74A6-45BB-4C23E1819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721475" cy="2977247"/>
          </a:xfrm>
        </p:spPr>
        <p:txBody>
          <a:bodyPr anchor="t">
            <a:normAutofit/>
          </a:bodyPr>
          <a:lstStyle/>
          <a:p>
            <a:pPr>
              <a:lnSpc>
                <a:spcPct val="104000"/>
              </a:lnSpc>
            </a:pPr>
            <a:r>
              <a:rPr lang="en-US" altLang="zh-CN" sz="2400" dirty="0"/>
              <a:t>- can generate pixel level binary mask of the image</a:t>
            </a:r>
          </a:p>
          <a:p>
            <a:pPr>
              <a:lnSpc>
                <a:spcPct val="104000"/>
              </a:lnSpc>
            </a:pPr>
            <a:r>
              <a:rPr lang="en-US" altLang="zh-CN" sz="2400" dirty="0"/>
              <a:t>- Can be prompted by both point and box, including positive and negative prompt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644680-4D65-7D41-09DB-26A87B534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7" r="7307"/>
          <a:stretch/>
        </p:blipFill>
        <p:spPr>
          <a:xfrm>
            <a:off x="5188714" y="1587686"/>
            <a:ext cx="6514470" cy="368262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BCABC1-0638-1EA7-6132-8DDB83A3E337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6558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FA5607-9FEC-33E2-09E3-59F17D9AB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53" y="749969"/>
            <a:ext cx="4228049" cy="186234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000" dirty="0"/>
              <a:t>Object detection: Grounding DINO</a:t>
            </a:r>
            <a:endParaRPr lang="zh-CN" altLang="en-US" sz="3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9C7B7E-610E-74A6-45BB-4C23E1819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60" y="2379798"/>
            <a:ext cx="3616073" cy="2840139"/>
          </a:xfrm>
        </p:spPr>
        <p:txBody>
          <a:bodyPr anchor="t">
            <a:noAutofit/>
          </a:bodyPr>
          <a:lstStyle/>
          <a:p>
            <a:pPr>
              <a:lnSpc>
                <a:spcPct val="104000"/>
              </a:lnSpc>
            </a:pPr>
            <a:r>
              <a:rPr lang="en-US" altLang="zh-CN" sz="2400" dirty="0"/>
              <a:t>- [2022SOTA]</a:t>
            </a:r>
          </a:p>
          <a:p>
            <a:pPr>
              <a:lnSpc>
                <a:spcPct val="104000"/>
              </a:lnSpc>
            </a:pPr>
            <a:r>
              <a:rPr lang="en-US" altLang="zh-CN" sz="2400" dirty="0"/>
              <a:t>- Transformer based knowledge distillation, SOTA zero-shot detection. </a:t>
            </a:r>
          </a:p>
          <a:p>
            <a:pPr>
              <a:lnSpc>
                <a:spcPct val="104000"/>
              </a:lnSpc>
            </a:pPr>
            <a:r>
              <a:rPr lang="en-US" altLang="zh-CN" sz="2400" dirty="0"/>
              <a:t>- can generate </a:t>
            </a:r>
            <a:r>
              <a:rPr lang="en-US" altLang="zh-CN" sz="2400" dirty="0" err="1"/>
              <a:t>bbox</a:t>
            </a:r>
            <a:r>
              <a:rPr lang="en-US" altLang="zh-CN" sz="2400" dirty="0"/>
              <a:t> of the detected object using monocular image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470CBC-E9FB-03EB-1F88-DE4DAD6FF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728" y="1062295"/>
            <a:ext cx="7146615" cy="45828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132A10-0D93-0C57-BD5B-867D6C2C69B7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1265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9C7B7E-610E-74A6-45BB-4C23E1819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52" y="2318111"/>
            <a:ext cx="4304750" cy="3253349"/>
          </a:xfrm>
        </p:spPr>
        <p:txBody>
          <a:bodyPr anchor="t">
            <a:noAutofit/>
          </a:bodyPr>
          <a:lstStyle/>
          <a:p>
            <a:pPr>
              <a:lnSpc>
                <a:spcPct val="104000"/>
              </a:lnSpc>
            </a:pPr>
            <a:r>
              <a:rPr lang="en-US" altLang="zh-CN" sz="2400" dirty="0"/>
              <a:t>- Can be prompted based on nature language</a:t>
            </a:r>
          </a:p>
          <a:p>
            <a:pPr>
              <a:lnSpc>
                <a:spcPct val="104000"/>
              </a:lnSpc>
            </a:pPr>
            <a:r>
              <a:rPr lang="en-US" altLang="zh-CN" sz="2400" dirty="0"/>
              <a:t>- The </a:t>
            </a:r>
            <a:r>
              <a:rPr lang="en-US" altLang="zh-CN" sz="2400" dirty="0" err="1"/>
              <a:t>gDINO</a:t>
            </a:r>
            <a:r>
              <a:rPr lang="en-US" altLang="zh-CN" sz="2400" dirty="0"/>
              <a:t> can successfully </a:t>
            </a:r>
            <a:r>
              <a:rPr lang="en-US" altLang="zh-CN" sz="2400" dirty="0" err="1"/>
              <a:t>recoginze</a:t>
            </a:r>
            <a:r>
              <a:rPr lang="en-US" altLang="zh-CN" sz="2400" dirty="0"/>
              <a:t> the road &amp; sidewalk using contrast prompting</a:t>
            </a:r>
          </a:p>
          <a:p>
            <a:pPr>
              <a:lnSpc>
                <a:spcPct val="104000"/>
              </a:lnSpc>
            </a:pPr>
            <a:r>
              <a:rPr lang="en-US" altLang="zh-CN" sz="2400" dirty="0"/>
              <a:t>- Pedestrian detection is separate, optimizing the accuracy</a:t>
            </a:r>
          </a:p>
        </p:txBody>
      </p:sp>
      <p:pic>
        <p:nvPicPr>
          <p:cNvPr id="6" name="图片 5" descr="路上有许多车&#10;&#10;描述已自动生成">
            <a:extLst>
              <a:ext uri="{FF2B5EF4-FFF2-40B4-BE49-F238E27FC236}">
                <a16:creationId xmlns:a16="http://schemas.microsoft.com/office/drawing/2014/main" id="{C5842ED0-0378-7EF7-EB77-DDF69EEC9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088" y="1522812"/>
            <a:ext cx="7236175" cy="40703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04793A1-C48A-29D2-086E-FC45B0C843CB}"/>
              </a:ext>
            </a:extLst>
          </p:cNvPr>
          <p:cNvSpPr txBox="1">
            <a:spLocks/>
          </p:cNvSpPr>
          <p:nvPr/>
        </p:nvSpPr>
        <p:spPr>
          <a:xfrm>
            <a:off x="289353" y="749969"/>
            <a:ext cx="4228049" cy="1862345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b="1" kern="1200" spc="13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3000" dirty="0"/>
              <a:t>Object detection: Grounding DINO</a:t>
            </a:r>
            <a:endParaRPr lang="zh-CN" altLang="en-US" sz="3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692276-7D25-DD84-2483-E5A018E47EA1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459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FA5607-9FEC-33E2-09E3-59F17D9AB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100" dirty="0"/>
              <a:t>Take a review on SAM:</a:t>
            </a:r>
            <a:endParaRPr lang="zh-CN" altLang="en-US" sz="31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9C7B7E-610E-74A6-45BB-4C23E1819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721475" cy="2977247"/>
          </a:xfrm>
        </p:spPr>
        <p:txBody>
          <a:bodyPr anchor="t">
            <a:normAutofit/>
          </a:bodyPr>
          <a:lstStyle/>
          <a:p>
            <a:pPr>
              <a:lnSpc>
                <a:spcPct val="104000"/>
              </a:lnSpc>
            </a:pPr>
            <a:r>
              <a:rPr lang="en-US" altLang="zh-CN" sz="2400" dirty="0"/>
              <a:t>Combining with Grounding DINO, then we realize a SOTA semantic segmentation model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92859B-426A-3446-DF8D-D273F880B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57" t="11812" r="10393" b="11056"/>
          <a:stretch/>
        </p:blipFill>
        <p:spPr>
          <a:xfrm>
            <a:off x="5188714" y="1587686"/>
            <a:ext cx="6514470" cy="36826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5C87B72-D183-2826-4D6A-35FF23863CA1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4220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69F1FE7-DF7B-9A72-2745-E24235C2D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/>
              <a:t>Now, how can we know the distance from pedestrian to us?</a:t>
            </a:r>
            <a:endParaRPr lang="zh-CN" altLang="en-US" sz="2400" dirty="0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62FD3E-914A-0B34-0015-6219420F0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08" y="2934455"/>
            <a:ext cx="3892440" cy="2840139"/>
          </a:xfrm>
        </p:spPr>
        <p:txBody>
          <a:bodyPr anchor="t">
            <a:normAutofit/>
          </a:bodyPr>
          <a:lstStyle/>
          <a:p>
            <a:r>
              <a:rPr lang="en-US" altLang="zh-CN" dirty="0"/>
              <a:t>In industry practice: Radar &amp; Lidar Sensor!</a:t>
            </a:r>
          </a:p>
          <a:p>
            <a:r>
              <a:rPr lang="en-US" altLang="zh-CN" dirty="0"/>
              <a:t>But: we are poor, and we only have monocular video…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B908188F-6979-7674-ADBF-1269DEDD1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1" r="-1" b="17888"/>
          <a:stretch/>
        </p:blipFill>
        <p:spPr bwMode="auto">
          <a:xfrm>
            <a:off x="4695713" y="713436"/>
            <a:ext cx="7500472" cy="543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Rectangle 3084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3" name="Rectangle 3092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3CA198-82EB-F9D2-C4EF-5B15FD02955D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241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177BEC5-3D67-D088-7794-FAF91065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altLang="zh-CN" sz="2800" dirty="0"/>
              <a:t>Depth estimation: Dense Prediction Transformer(DPT)</a:t>
            </a:r>
            <a:endParaRPr lang="zh-CN" altLang="en-US" sz="2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07FF29-7500-F1F0-79BC-58C45F176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/>
          </a:bodyPr>
          <a:lstStyle/>
          <a:p>
            <a:pPr>
              <a:lnSpc>
                <a:spcPct val="104000"/>
              </a:lnSpc>
            </a:pPr>
            <a:r>
              <a:rPr lang="en-US" altLang="zh-CN" sz="1600" dirty="0"/>
              <a:t>- [2021SOTA]</a:t>
            </a:r>
          </a:p>
          <a:p>
            <a:pPr>
              <a:lnSpc>
                <a:spcPct val="104000"/>
              </a:lnSpc>
            </a:pPr>
            <a:r>
              <a:rPr lang="en-US" altLang="zh-CN" sz="1600" dirty="0"/>
              <a:t>- Transformer based monocular depth estimation</a:t>
            </a:r>
          </a:p>
          <a:p>
            <a:pPr>
              <a:lnSpc>
                <a:spcPct val="104000"/>
              </a:lnSpc>
            </a:pPr>
            <a:r>
              <a:rPr lang="en-US" altLang="zh-CN" sz="1600" dirty="0"/>
              <a:t>- can generate image-size NumPy array indicating the depth value of each pixel</a:t>
            </a:r>
          </a:p>
          <a:p>
            <a:pPr>
              <a:lnSpc>
                <a:spcPct val="104000"/>
              </a:lnSpc>
            </a:pPr>
            <a:r>
              <a:rPr lang="en-US" altLang="zh-CN" sz="1600" dirty="0"/>
              <a:t>- Based on it, we obtained the estimated distance from dashcam to object</a:t>
            </a:r>
            <a:endParaRPr lang="zh-CN" alt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2DA6C4-93A0-FB4D-F87F-229BD2436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714" y="1436434"/>
            <a:ext cx="6514470" cy="400639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6CD63D-E971-3F05-CCA9-4C6CE5E7DDBF}"/>
              </a:ext>
            </a:extLst>
          </p:cNvPr>
          <p:cNvSpPr txBox="1"/>
          <p:nvPr/>
        </p:nvSpPr>
        <p:spPr>
          <a:xfrm>
            <a:off x="5444836" y="6316616"/>
            <a:ext cx="638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Output: [very close, close, medium, far, very far]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B29CE8-CD4B-BBA6-2C1F-55F9AE9AF52A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0979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177BEC5-3D67-D088-7794-FAF91065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altLang="zh-CN" sz="2800" dirty="0"/>
              <a:t>Depth estimation: Dense Prediction Transformer(DPT)</a:t>
            </a:r>
            <a:endParaRPr lang="zh-CN" altLang="en-US" sz="2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07FF29-7500-F1F0-79BC-58C45F176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/>
          </a:bodyPr>
          <a:lstStyle/>
          <a:p>
            <a:pPr>
              <a:lnSpc>
                <a:spcPct val="104000"/>
              </a:lnSpc>
            </a:pPr>
            <a:r>
              <a:rPr lang="en-US" altLang="zh-CN" sz="1600" dirty="0"/>
              <a:t>- [2021SOTA]</a:t>
            </a:r>
          </a:p>
          <a:p>
            <a:pPr>
              <a:lnSpc>
                <a:spcPct val="104000"/>
              </a:lnSpc>
            </a:pPr>
            <a:r>
              <a:rPr lang="en-US" altLang="zh-CN" sz="1600" dirty="0"/>
              <a:t>- Transformer based monocular depth estimation</a:t>
            </a:r>
          </a:p>
          <a:p>
            <a:pPr>
              <a:lnSpc>
                <a:spcPct val="104000"/>
              </a:lnSpc>
            </a:pPr>
            <a:r>
              <a:rPr lang="en-US" altLang="zh-CN" sz="1600" dirty="0"/>
              <a:t>- can generate image-size NumPy array indicating the depth value of each pixel</a:t>
            </a:r>
          </a:p>
          <a:p>
            <a:pPr>
              <a:lnSpc>
                <a:spcPct val="104000"/>
              </a:lnSpc>
            </a:pPr>
            <a:r>
              <a:rPr lang="en-US" altLang="zh-CN" sz="1600" dirty="0"/>
              <a:t>- Based on it, we obtained the estimated distance from dashcam to object</a:t>
            </a:r>
            <a:endParaRPr lang="zh-CN" alt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2DA6C4-93A0-FB4D-F87F-229BD2436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2811" y="835635"/>
            <a:ext cx="5083706" cy="245381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6CD63D-E971-3F05-CCA9-4C6CE5E7DDBF}"/>
              </a:ext>
            </a:extLst>
          </p:cNvPr>
          <p:cNvSpPr txBox="1"/>
          <p:nvPr/>
        </p:nvSpPr>
        <p:spPr>
          <a:xfrm>
            <a:off x="5444836" y="6316616"/>
            <a:ext cx="638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Output: [very close, close, medium, far, very far] </a:t>
            </a:r>
            <a:endParaRPr lang="zh-CN" altLang="en-US" dirty="0"/>
          </a:p>
        </p:txBody>
      </p:sp>
      <p:pic>
        <p:nvPicPr>
          <p:cNvPr id="5" name="图片 4" descr="模糊的照片&#10;&#10;描述已自动生成">
            <a:extLst>
              <a:ext uri="{FF2B5EF4-FFF2-40B4-BE49-F238E27FC236}">
                <a16:creationId xmlns:a16="http://schemas.microsoft.com/office/drawing/2014/main" id="{7A5D31D1-4F5E-2BCD-57F5-D5FFA6949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811" y="3483560"/>
            <a:ext cx="5083706" cy="24538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768303-52EC-EB09-3F04-5DE76D779B3C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4243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4D4EBF-3C1F-999C-8E2D-D464E828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/>
              <a:t>LLM: gpt3.5_turbo_16k</a:t>
            </a:r>
            <a:endParaRPr lang="zh-CN" alt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168021-F2DA-80D8-F85C-D92871E77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947096" cy="3210109"/>
          </a:xfrm>
        </p:spPr>
        <p:txBody>
          <a:bodyPr anchor="t">
            <a:normAutofit fontScale="92500" lnSpcReduction="10000"/>
          </a:bodyPr>
          <a:lstStyle/>
          <a:p>
            <a:pPr>
              <a:lnSpc>
                <a:spcPct val="104000"/>
              </a:lnSpc>
            </a:pPr>
            <a:r>
              <a:rPr lang="en-US" altLang="zh-CN" sz="1800" dirty="0"/>
              <a:t>- long memory, can analyze the road scene with appropriate prompting</a:t>
            </a:r>
          </a:p>
          <a:p>
            <a:pPr marL="342900" indent="-342900">
              <a:lnSpc>
                <a:spcPct val="104000"/>
              </a:lnSpc>
              <a:buFontTx/>
              <a:buChar char="-"/>
            </a:pPr>
            <a:r>
              <a:rPr lang="en-US" altLang="zh-CN" sz="1800" dirty="0"/>
              <a:t>output can be seen here (0728 version):</a:t>
            </a:r>
          </a:p>
          <a:p>
            <a:pPr marL="342900" indent="-342900">
              <a:lnSpc>
                <a:spcPct val="104000"/>
              </a:lnSpc>
              <a:buFontTx/>
              <a:buChar char="-"/>
            </a:pPr>
            <a:r>
              <a:rPr lang="en-US" altLang="zh-CN" sz="1800" dirty="0">
                <a:hlinkClick r:id="rId2"/>
              </a:rPr>
              <a:t>Summer_Research_2023/</a:t>
            </a:r>
            <a:r>
              <a:rPr lang="en-US" altLang="zh-CN" sz="1800" dirty="0" err="1">
                <a:hlinkClick r:id="rId2"/>
              </a:rPr>
              <a:t>Blind_LLM_Guide_Project</a:t>
            </a:r>
            <a:r>
              <a:rPr lang="en-US" altLang="zh-CN" sz="1800" dirty="0">
                <a:hlinkClick r:id="rId2"/>
              </a:rPr>
              <a:t>/Chatbot/</a:t>
            </a:r>
            <a:endParaRPr lang="en-US" altLang="zh-CN" sz="1800" dirty="0"/>
          </a:p>
          <a:p>
            <a:pPr marL="342900" indent="-342900">
              <a:lnSpc>
                <a:spcPct val="104000"/>
              </a:lnSpc>
              <a:buFontTx/>
              <a:buChar char="-"/>
            </a:pPr>
            <a:r>
              <a:rPr lang="en-US" altLang="zh-CN" sz="1800" dirty="0"/>
              <a:t>There was no long-context or RAG for long video.</a:t>
            </a:r>
            <a:endParaRPr lang="zh-CN" altLang="en-US" sz="1800" dirty="0"/>
          </a:p>
        </p:txBody>
      </p:sp>
      <p:pic>
        <p:nvPicPr>
          <p:cNvPr id="7" name="Graphic 6" descr="处理器">
            <a:extLst>
              <a:ext uri="{FF2B5EF4-FFF2-40B4-BE49-F238E27FC236}">
                <a16:creationId xmlns:a16="http://schemas.microsoft.com/office/drawing/2014/main" id="{98867B86-925C-BE22-C0F1-0A3A4CCCC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12911" y="1295962"/>
            <a:ext cx="4266076" cy="426607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GitHub deformiter OpenAI Chatbot A python code to interact with the">
            <a:extLst>
              <a:ext uri="{FF2B5EF4-FFF2-40B4-BE49-F238E27FC236}">
                <a16:creationId xmlns:a16="http://schemas.microsoft.com/office/drawing/2014/main" id="{9B43A5BD-B5E7-DAD4-BDB5-D63824AF6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98" y="2914883"/>
            <a:ext cx="1057101" cy="105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1A4E5D6-AFC7-F8D3-7F51-63DA0E42F506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1399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725BC23-E0DD-4037-B2B8-7B6FA6454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9EE120-2D35-4A48-BAAE-238F986A1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6072" cy="1804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e painted factory">
            <a:extLst>
              <a:ext uri="{FF2B5EF4-FFF2-40B4-BE49-F238E27FC236}">
                <a16:creationId xmlns:a16="http://schemas.microsoft.com/office/drawing/2014/main" id="{FC1E69C3-29EF-95CE-B00D-8CACAA6B61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98" r="5089" b="-2"/>
          <a:stretch/>
        </p:blipFill>
        <p:spPr>
          <a:xfrm>
            <a:off x="20" y="1804072"/>
            <a:ext cx="4458058" cy="43498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52F9EAC-0C70-441C-AC78-65174C28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1740090"/>
            <a:ext cx="7765922" cy="442752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821C0D-3247-37C7-9B71-D13E92D71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2101" y="2146851"/>
            <a:ext cx="6666980" cy="2658269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CN" sz="6000" b="0" cap="all" spc="150" dirty="0"/>
              <a:t>SYSTEM </a:t>
            </a:r>
            <a:br>
              <a:rPr lang="en-US" altLang="zh-CN" sz="6000" b="0" cap="all" spc="150" dirty="0"/>
            </a:br>
            <a:r>
              <a:rPr lang="en-US" altLang="zh-CN" sz="6000" b="0" cap="all" spc="150" dirty="0"/>
              <a:t>Design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ED39CB-19DC-57EB-E01B-852F43DCE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102" y="4810937"/>
            <a:ext cx="6666980" cy="117220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sz="240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So, how do we connect those modal together into a pipeline?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48F6B8-EF56-4340-982E-F4D6F5DC2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75380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596C40-FEA6-4867-853D-CF37DE3B6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49" y="6167615"/>
            <a:ext cx="12192001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C7C5E2-274E-49A3-A8E0-46A5B8CAC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6CF8D2C-9E01-48EC-8DDF-8A1FF60AE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GitHub deformiter OpenAI Chatbot A python code to interact with the">
            <a:extLst>
              <a:ext uri="{FF2B5EF4-FFF2-40B4-BE49-F238E27FC236}">
                <a16:creationId xmlns:a16="http://schemas.microsoft.com/office/drawing/2014/main" id="{DDF1C4C6-B5DD-5E38-9906-35A32D807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537" y="498057"/>
            <a:ext cx="1057101" cy="105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72DA4-75AD-E4EC-1286-710F2A3011AD}"/>
              </a:ext>
            </a:extLst>
          </p:cNvPr>
          <p:cNvSpPr txBox="1"/>
          <p:nvPr/>
        </p:nvSpPr>
        <p:spPr>
          <a:xfrm>
            <a:off x="1127098" y="692237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/>
                </a:solidFill>
              </a:rPr>
              <a:t>Visionary Co-Driver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19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2" name="Rectangle 4121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4" name="Rectangle 4123">
            <a:extLst>
              <a:ext uri="{FF2B5EF4-FFF2-40B4-BE49-F238E27FC236}">
                <a16:creationId xmlns:a16="http://schemas.microsoft.com/office/drawing/2014/main" id="{C3FEC850-D70F-4F53-AFB0-352FEA945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667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E8BFBD2-9CC4-F532-E48B-2B7C25D57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13327"/>
            <a:ext cx="4862811" cy="20194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700" dirty="0">
                <a:solidFill>
                  <a:schemeClr val="bg1"/>
                </a:solidFill>
              </a:rPr>
              <a:t>Multiple Object Tracking</a:t>
            </a:r>
            <a:br>
              <a:rPr lang="en-US" altLang="zh-CN" sz="3700" dirty="0">
                <a:solidFill>
                  <a:schemeClr val="bg1"/>
                </a:solidFill>
              </a:rPr>
            </a:br>
            <a:r>
              <a:rPr lang="en-US" altLang="zh-CN" sz="3700" dirty="0">
                <a:solidFill>
                  <a:schemeClr val="bg1"/>
                </a:solidFill>
              </a:rPr>
              <a:t>Yolov8+ByteTrack</a:t>
            </a:r>
            <a:endParaRPr lang="zh-CN" altLang="en-US" sz="3700" dirty="0">
              <a:solidFill>
                <a:schemeClr val="bg1"/>
              </a:solidFill>
            </a:endParaRPr>
          </a:p>
        </p:txBody>
      </p:sp>
      <p:sp>
        <p:nvSpPr>
          <p:cNvPr id="4126" name="Rectangle 4125">
            <a:extLst>
              <a:ext uri="{FF2B5EF4-FFF2-40B4-BE49-F238E27FC236}">
                <a16:creationId xmlns:a16="http://schemas.microsoft.com/office/drawing/2014/main" id="{98928BEC-981A-4B8F-98FA-839975C5F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63" y="9307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Track &amp; Count Objects using YOLOv8 ByteTrack &amp; Supervision - YouTube">
            <a:extLst>
              <a:ext uri="{FF2B5EF4-FFF2-40B4-BE49-F238E27FC236}">
                <a16:creationId xmlns:a16="http://schemas.microsoft.com/office/drawing/2014/main" id="{B9FADC76-FD75-7674-0295-B254AE23F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" t="-940" r="8001" b="942"/>
          <a:stretch/>
        </p:blipFill>
        <p:spPr bwMode="auto">
          <a:xfrm>
            <a:off x="6859936" y="10"/>
            <a:ext cx="5332063" cy="339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8" name="Rectangle 4127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9" y="3515921"/>
            <a:ext cx="5789163" cy="334207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0" name="Rectangle 4129">
            <a:extLst>
              <a:ext uri="{FF2B5EF4-FFF2-40B4-BE49-F238E27FC236}">
                <a16:creationId xmlns:a16="http://schemas.microsoft.com/office/drawing/2014/main" id="{15114E9F-2A15-431C-9EF8-E5F1FFEE1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2" name="Rectangle 4131">
            <a:extLst>
              <a:ext uri="{FF2B5EF4-FFF2-40B4-BE49-F238E27FC236}">
                <a16:creationId xmlns:a16="http://schemas.microsoft.com/office/drawing/2014/main" id="{4E8B9C70-F708-443B-82A0-80E311A00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48457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B48C61-740A-8E1A-F06C-FC0B2D569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622" y="3707541"/>
            <a:ext cx="5117253" cy="2505801"/>
          </a:xfrm>
        </p:spPr>
        <p:txBody>
          <a:bodyPr>
            <a:normAutofit/>
          </a:bodyPr>
          <a:lstStyle/>
          <a:p>
            <a:r>
              <a:rPr lang="en-US" altLang="zh-CN" dirty="0"/>
              <a:t>[2023 SOTA]</a:t>
            </a:r>
          </a:p>
          <a:p>
            <a:r>
              <a:rPr lang="en-US" altLang="zh-CN" dirty="0"/>
              <a:t>Official Support of the classic and powerful real-time CV:</a:t>
            </a:r>
            <a:br>
              <a:rPr lang="en-US" altLang="zh-CN" dirty="0"/>
            </a:br>
            <a:r>
              <a:rPr lang="en-US" altLang="zh-CN" dirty="0"/>
              <a:t>You Only Look Once</a:t>
            </a:r>
          </a:p>
          <a:p>
            <a:r>
              <a:rPr lang="en-US" altLang="zh-CN" dirty="0"/>
              <a:t>Fastest with GPU acceleration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333C1B-35DB-8C9E-13EE-BE1D785C2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r="3220" b="-1"/>
          <a:stretch/>
        </p:blipFill>
        <p:spPr bwMode="auto">
          <a:xfrm>
            <a:off x="6853608" y="3456179"/>
            <a:ext cx="5338391" cy="340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4" name="Rectangle 4133">
            <a:extLst>
              <a:ext uri="{FF2B5EF4-FFF2-40B4-BE49-F238E27FC236}">
                <a16:creationId xmlns:a16="http://schemas.microsoft.com/office/drawing/2014/main" id="{5D7B94B2-D9B6-4EAC-8CD9-3961D1784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6" name="Rectangle 4135">
            <a:extLst>
              <a:ext uri="{FF2B5EF4-FFF2-40B4-BE49-F238E27FC236}">
                <a16:creationId xmlns:a16="http://schemas.microsoft.com/office/drawing/2014/main" id="{EA6FE760-E70F-4EB9-BCB1-D7795F04B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2FF642-C39C-FD55-69FD-6D738E29C256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863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6072" cy="1804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A6FB120A-99B7-7C7F-57AB-D058F89E4A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9" r="23728" b="-2"/>
          <a:stretch/>
        </p:blipFill>
        <p:spPr>
          <a:xfrm>
            <a:off x="20" y="1804072"/>
            <a:ext cx="4458058" cy="43498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0"/>
            <a:ext cx="7765922" cy="61676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F3F3CD-87F4-B130-0A81-E09D868B8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634" y="332450"/>
            <a:ext cx="6754447" cy="1471622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753806"/>
            <a:ext cx="4425696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234359-49A6-545E-8417-30CB10B87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637" y="1940001"/>
            <a:ext cx="6754446" cy="3834594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en-US" altLang="zh-CN" dirty="0"/>
              <a:t>Project Intuition</a:t>
            </a:r>
          </a:p>
          <a:p>
            <a:pPr marL="457200" indent="-457200">
              <a:buAutoNum type="arabicPeriod"/>
            </a:pPr>
            <a:r>
              <a:rPr lang="en-US" altLang="zh-CN" dirty="0"/>
              <a:t>Model Selection</a:t>
            </a:r>
          </a:p>
          <a:p>
            <a:pPr marL="457200" indent="-457200">
              <a:buAutoNum type="arabicPeriod"/>
            </a:pPr>
            <a:r>
              <a:rPr lang="en-US" altLang="zh-CN" dirty="0"/>
              <a:t>System Design</a:t>
            </a:r>
          </a:p>
          <a:p>
            <a:pPr marL="457200" indent="-457200">
              <a:buAutoNum type="arabicPeriod"/>
            </a:pPr>
            <a:r>
              <a:rPr lang="en-US" altLang="zh-CN" dirty="0"/>
              <a:t>User Study</a:t>
            </a:r>
          </a:p>
          <a:p>
            <a:pPr marL="457200" indent="-457200">
              <a:buAutoNum type="arabicPeriod"/>
            </a:pPr>
            <a:r>
              <a:rPr lang="en-US" altLang="zh-CN" dirty="0"/>
              <a:t>Failure and Success	</a:t>
            </a:r>
          </a:p>
          <a:p>
            <a:pPr marL="457200" indent="-457200">
              <a:buAutoNum type="arabicPeriod"/>
            </a:pPr>
            <a:r>
              <a:rPr lang="en-US" altLang="zh-CN"/>
              <a:t>Research Reflection</a:t>
            </a:r>
            <a:endParaRPr lang="en-US" altLang="zh-CN" dirty="0"/>
          </a:p>
          <a:p>
            <a:pPr marL="457200" indent="-457200">
              <a:buAutoNum type="arabicPeriod"/>
            </a:pPr>
            <a:endParaRPr lang="zh-CN" alt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49" y="6167615"/>
            <a:ext cx="12192001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1C9928-E40E-A437-E897-59AD444ADA88}"/>
              </a:ext>
            </a:extLst>
          </p:cNvPr>
          <p:cNvSpPr txBox="1"/>
          <p:nvPr/>
        </p:nvSpPr>
        <p:spPr>
          <a:xfrm>
            <a:off x="39695" y="83791"/>
            <a:ext cx="41585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95000"/>
                  </a:schemeClr>
                </a:solidFill>
              </a:rPr>
              <a:t>Visionary Co-Driver: LLMs Enhance Driver Perception of Potential Risks with AR-HUD</a:t>
            </a:r>
            <a:endParaRPr lang="zh-CN" altLang="en-US" i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215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06A8E94-8B70-7B72-7481-3AFBD6D10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100" dirty="0"/>
              <a:t>How to use LLM locate potential risk?</a:t>
            </a:r>
            <a:br>
              <a:rPr lang="en-US" altLang="zh-CN" sz="2100" dirty="0"/>
            </a:br>
            <a:r>
              <a:rPr lang="en-US" altLang="zh-CN" sz="2100" dirty="0"/>
              <a:t>	   </a:t>
            </a:r>
            <a:r>
              <a:rPr lang="en-US" altLang="zh-CN" sz="1600" dirty="0"/>
              <a:t>--- Output format 		</a:t>
            </a:r>
            <a:endParaRPr lang="zh-CN" altLang="en-US" sz="21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6505D3-D9D5-45EF-1BE5-80F2F49C5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/>
          </a:bodyPr>
          <a:lstStyle/>
          <a:p>
            <a:r>
              <a:rPr lang="en-US" altLang="zh-CN" dirty="0"/>
              <a:t>According to early test on LLM’s capability, it can evaluate the danger level and potential risk within the current driving scenario: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7A81BE-C541-978B-CA1D-657762C6185D}"/>
              </a:ext>
            </a:extLst>
          </p:cNvPr>
          <p:cNvSpPr txBox="1"/>
          <p:nvPr/>
        </p:nvSpPr>
        <p:spPr>
          <a:xfrm>
            <a:off x="6026726" y="6310110"/>
            <a:ext cx="5503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Pixel level classification, divide into 6 aspects</a:t>
            </a:r>
            <a:endParaRPr lang="zh-CN" altLang="en-US" dirty="0"/>
          </a:p>
        </p:txBody>
      </p:sp>
      <p:pic>
        <p:nvPicPr>
          <p:cNvPr id="6" name="图片 5" descr="图形用户界面&#10;&#10;描述已自动生成">
            <a:extLst>
              <a:ext uri="{FF2B5EF4-FFF2-40B4-BE49-F238E27FC236}">
                <a16:creationId xmlns:a16="http://schemas.microsoft.com/office/drawing/2014/main" id="{4B936ADD-3F53-F521-4A1B-ECC184C51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194" y="1766613"/>
            <a:ext cx="6531135" cy="34924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BB92230-55D8-FFB7-5A91-589A3345119B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5290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06A8E94-8B70-7B72-7481-3AFBD6D10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100" dirty="0"/>
              <a:t>How to use LLM locate potential risk?</a:t>
            </a:r>
            <a:br>
              <a:rPr lang="en-US" altLang="zh-CN" sz="2100" dirty="0"/>
            </a:br>
            <a:r>
              <a:rPr lang="en-US" altLang="zh-CN" sz="2100" dirty="0"/>
              <a:t>	   </a:t>
            </a:r>
            <a:r>
              <a:rPr lang="en-US" altLang="zh-CN" sz="1600" dirty="0"/>
              <a:t>--- Output format 		</a:t>
            </a:r>
            <a:endParaRPr lang="zh-CN" altLang="en-US" sz="21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6505D3-D9D5-45EF-1BE5-80F2F49C5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/>
          </a:bodyPr>
          <a:lstStyle/>
          <a:p>
            <a:r>
              <a:rPr lang="en-US" altLang="zh-CN" dirty="0"/>
              <a:t>Furthermore, how can we demonstrate it in:</a:t>
            </a:r>
            <a:br>
              <a:rPr lang="en-US" altLang="zh-CN" dirty="0"/>
            </a:br>
            <a:r>
              <a:rPr lang="en-US" altLang="zh-CN" dirty="0"/>
              <a:t>- Vision: ARHUD</a:t>
            </a:r>
          </a:p>
          <a:p>
            <a:r>
              <a:rPr lang="en-US" altLang="zh-CN" dirty="0"/>
              <a:t>- Unity enhanced Video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4D0772-0478-7564-AAED-D54C737B376C}"/>
              </a:ext>
            </a:extLst>
          </p:cNvPr>
          <p:cNvSpPr txBox="1"/>
          <p:nvPr/>
        </p:nvSpPr>
        <p:spPr>
          <a:xfrm>
            <a:off x="5008418" y="947651"/>
            <a:ext cx="6342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solution: </a:t>
            </a:r>
            <a:r>
              <a:rPr lang="zh-CN" altLang="en-US" dirty="0"/>
              <a:t> 关键帧</a:t>
            </a:r>
            <a:r>
              <a:rPr lang="en-US" altLang="zh-CN" dirty="0"/>
              <a:t>+</a:t>
            </a:r>
            <a:r>
              <a:rPr lang="zh-CN" altLang="en-US" dirty="0"/>
              <a:t>混合帧分析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EE62F0F8-80D9-06D8-6C95-106A030F1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164" y="1547815"/>
            <a:ext cx="6448644" cy="40761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D0034AA-47F7-D345-BCA5-D39F87000BBF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4211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4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" name="Rectangle 5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5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5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58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60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 descr="图形用户界面, 文本&#10;&#10;描述已自动生成">
            <a:extLst>
              <a:ext uri="{FF2B5EF4-FFF2-40B4-BE49-F238E27FC236}">
                <a16:creationId xmlns:a16="http://schemas.microsoft.com/office/drawing/2014/main" id="{BB42C05D-CE52-B3D0-92C5-B23F19227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7843"/>
            <a:ext cx="7627821" cy="3699492"/>
          </a:xfrm>
          <a:prstGeom prst="rect">
            <a:avLst/>
          </a:prstGeom>
        </p:spPr>
      </p:pic>
      <p:sp>
        <p:nvSpPr>
          <p:cNvPr id="74" name="Rectangle 6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932D5B-229F-60AD-1BFE-9ABF5D65C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CN" sz="3600" b="0" cap="all" spc="150" dirty="0">
                <a:solidFill>
                  <a:schemeClr val="bg1"/>
                </a:solidFill>
              </a:rPr>
              <a:t>Vision2text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657B5A-5EB9-8D30-1A69-2470C6CE8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6915" y="4238046"/>
            <a:ext cx="3751260" cy="1741404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spc="150" dirty="0">
                <a:solidFill>
                  <a:schemeClr val="bg1"/>
                </a:solidFill>
              </a:rPr>
              <a:t>Text generation process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B9A642-5B3D-2AF7-EB6B-EF5853FB3942}"/>
              </a:ext>
            </a:extLst>
          </p:cNvPr>
          <p:cNvSpPr txBox="1"/>
          <p:nvPr/>
        </p:nvSpPr>
        <p:spPr>
          <a:xfrm>
            <a:off x="2544450" y="344263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988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932D5B-229F-60AD-1BFE-9ABF5D65C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en-US" altLang="zh-CN" dirty="0"/>
              <a:t>ARHUD</a:t>
            </a:r>
            <a:endParaRPr lang="zh-CN" alt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657B5A-5EB9-8D30-1A69-2470C6CE8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/>
          </a:bodyPr>
          <a:lstStyle/>
          <a:p>
            <a:r>
              <a:rPr lang="en-US" altLang="zh-CN" dirty="0"/>
              <a:t>Augmented Reality Heads-Up Display (AR-HUD) interfaces </a:t>
            </a:r>
          </a:p>
          <a:p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840C86-BF27-495A-482E-A2CCE2264AB4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B2AF91-2DAA-0F8D-32E8-6C01A4114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621" y="1161228"/>
            <a:ext cx="7097229" cy="453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17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932D5B-229F-60AD-1BFE-9ABF5D65C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en-US" altLang="zh-CN" dirty="0"/>
              <a:t>ARHUD</a:t>
            </a:r>
            <a:endParaRPr lang="zh-CN" alt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657B5A-5EB9-8D30-1A69-2470C6CE8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/>
          </a:bodyPr>
          <a:lstStyle/>
          <a:p>
            <a:r>
              <a:rPr lang="en-US" altLang="zh-CN" dirty="0"/>
              <a:t>Augmented Reality Heads-Up Display (AR-HUD) interfaces </a:t>
            </a:r>
          </a:p>
          <a:p>
            <a:endParaRPr lang="en-US" dirty="0"/>
          </a:p>
        </p:txBody>
      </p:sp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426F2679-8C7F-D88A-1530-09AD9F718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443" y="3722694"/>
            <a:ext cx="6968699" cy="229967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840C86-BF27-495A-482E-A2CCE2264AB4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A518C3-B4B4-74C8-4A67-A0EE1894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443" y="835636"/>
            <a:ext cx="6968699" cy="284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71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932D5B-229F-60AD-1BFE-9ABF5D65C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en-US" altLang="zh-CN" dirty="0"/>
              <a:t>ARHUD</a:t>
            </a:r>
            <a:endParaRPr lang="zh-CN" alt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657B5A-5EB9-8D30-1A69-2470C6CE8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/>
          </a:bodyPr>
          <a:lstStyle/>
          <a:p>
            <a:r>
              <a:rPr lang="en-US" altLang="zh-CN" dirty="0"/>
              <a:t>Augmented Reality Heads-Up Display (AR-HUD) interfaces </a:t>
            </a:r>
          </a:p>
          <a:p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840C86-BF27-495A-482E-A2CCE2264AB4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97071D-9169-96D7-3843-CE49D3549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614" y="1083488"/>
            <a:ext cx="7410832" cy="470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1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B59E90-C2E6-4C7B-B62A-9A39E4D1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1B2979-9B0F-4F3C-A912-A0A5339D7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16941"/>
            <a:ext cx="1000102" cy="357283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8D065-482C-41CF-99A2-50EFB1B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102" y="1616941"/>
            <a:ext cx="6547110" cy="35728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86F4EA7-6118-D359-B116-9EFA65A3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219" y="2018361"/>
            <a:ext cx="5408670" cy="2778389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Another basic problem: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how to test the model?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E1A6E1-A101-407D-9872-0506425C7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3564" y="0"/>
            <a:ext cx="4658436" cy="1631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719278-7F2F-4811-B6C9-3045E7DCC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2088" y="1574051"/>
            <a:ext cx="4626864" cy="36356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9E4F89-BD43-4E3D-88E8-6C7E8AA9F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57405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153701-84AC-48F8-BF95-FD091301A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254388"/>
            <a:ext cx="7498081" cy="159725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5FF1E9-6522-482B-A20C-EA7AF7CAA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808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416808-A6F4-3A06-B62B-C3A6C0D4C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8404" y="2138901"/>
            <a:ext cx="3580678" cy="2721857"/>
          </a:xfrm>
        </p:spPr>
        <p:txBody>
          <a:bodyPr>
            <a:normAutofit lnSpcReduction="10000"/>
          </a:bodyPr>
          <a:lstStyle/>
          <a:p>
            <a:pPr>
              <a:lnSpc>
                <a:spcPct val="104000"/>
              </a:lnSpc>
            </a:pPr>
            <a:r>
              <a:rPr lang="en-US" altLang="zh-CN" dirty="0"/>
              <a:t>It occupies a lot of time to do simulation and real-life testing</a:t>
            </a:r>
            <a:br>
              <a:rPr lang="en-US" altLang="zh-CN" dirty="0"/>
            </a:br>
            <a:r>
              <a:rPr lang="en-US" altLang="zh-CN" dirty="0"/>
              <a:t>So, we choose video,</a:t>
            </a:r>
            <a:br>
              <a:rPr lang="en-US" altLang="zh-CN" dirty="0"/>
            </a:br>
            <a:r>
              <a:rPr lang="en-US" altLang="zh-CN" dirty="0"/>
              <a:t>- monocular</a:t>
            </a:r>
            <a:br>
              <a:rPr lang="en-US" altLang="zh-CN" dirty="0"/>
            </a:br>
            <a:r>
              <a:rPr lang="en-US" altLang="zh-CN" dirty="0"/>
              <a:t>- ground truth justification</a:t>
            </a:r>
            <a:br>
              <a:rPr lang="en-US" altLang="zh-CN" dirty="0"/>
            </a:br>
            <a:r>
              <a:rPr lang="en-US" altLang="zh-CN" dirty="0"/>
              <a:t>- many pedestrian</a:t>
            </a:r>
            <a:endParaRPr lang="zh-CN" alt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0CEDF7-1225-4242-8C30-EA518372A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517705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2C5F30-384E-EF0F-BE6A-8743866269F8}"/>
              </a:ext>
            </a:extLst>
          </p:cNvPr>
          <p:cNvSpPr txBox="1"/>
          <p:nvPr/>
        </p:nvSpPr>
        <p:spPr>
          <a:xfrm>
            <a:off x="8740613" y="602360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/>
                </a:solidFill>
              </a:rPr>
              <a:t>Visionary Co-Driver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774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FA5607-9FEC-33E2-09E3-59F17D9AB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94" y="1287222"/>
            <a:ext cx="3611029" cy="1862345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altLang="zh-CN" sz="3600" dirty="0"/>
              <a:t>JAAD dataset</a:t>
            </a:r>
            <a:br>
              <a:rPr lang="en-US" altLang="zh-CN" sz="3600" dirty="0"/>
            </a:br>
            <a:r>
              <a:rPr lang="en-US" altLang="zh-CN" sz="1800" dirty="0"/>
              <a:t>--- the video dataset for pedestrian intention prediction</a:t>
            </a:r>
            <a:endParaRPr lang="zh-CN" altLang="en-US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内容占位符 2">
            <a:extLst>
              <a:ext uri="{FF2B5EF4-FFF2-40B4-BE49-F238E27FC236}">
                <a16:creationId xmlns:a16="http://schemas.microsoft.com/office/drawing/2014/main" id="{9FE66143-2176-0B42-0345-F79827105448}"/>
              </a:ext>
            </a:extLst>
          </p:cNvPr>
          <p:cNvGraphicFramePr>
            <a:graphicFrameLocks/>
          </p:cNvGraphicFramePr>
          <p:nvPr/>
        </p:nvGraphicFramePr>
        <p:xfrm>
          <a:off x="5376671" y="705113"/>
          <a:ext cx="6172412" cy="5197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内容占位符 7" descr="街道上的汽车">
            <a:extLst>
              <a:ext uri="{FF2B5EF4-FFF2-40B4-BE49-F238E27FC236}">
                <a16:creationId xmlns:a16="http://schemas.microsoft.com/office/drawing/2014/main" id="{84893936-6A83-A5BC-A3DF-DE5352DAE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8" y="3309762"/>
            <a:ext cx="3616325" cy="174553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F0DF1E2-4D5E-A614-29EF-EAC5616732D9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3339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FA5607-9FEC-33E2-09E3-59F17D9AB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94" y="1287222"/>
            <a:ext cx="3611029" cy="1862345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altLang="zh-CN" sz="3600" dirty="0"/>
              <a:t>JAAD dataset</a:t>
            </a:r>
            <a:br>
              <a:rPr lang="en-US" altLang="zh-CN" sz="3600" dirty="0"/>
            </a:br>
            <a:r>
              <a:rPr lang="en-US" altLang="zh-CN" sz="1800" dirty="0"/>
              <a:t>--- the video dataset for pedestrian intention prediction</a:t>
            </a:r>
            <a:endParaRPr lang="zh-CN" altLang="en-US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内容占位符 7" descr="街道上的汽车">
            <a:extLst>
              <a:ext uri="{FF2B5EF4-FFF2-40B4-BE49-F238E27FC236}">
                <a16:creationId xmlns:a16="http://schemas.microsoft.com/office/drawing/2014/main" id="{84893936-6A83-A5BC-A3DF-DE5352DAE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8" y="3309762"/>
            <a:ext cx="3616325" cy="1745533"/>
          </a:xfrm>
          <a:prstGeom prst="rect">
            <a:avLst/>
          </a:prstGeom>
        </p:spPr>
      </p:pic>
      <p:pic>
        <p:nvPicPr>
          <p:cNvPr id="4" name="图片 3" descr="路上的汽车&#10;&#10;描述已自动生成">
            <a:extLst>
              <a:ext uri="{FF2B5EF4-FFF2-40B4-BE49-F238E27FC236}">
                <a16:creationId xmlns:a16="http://schemas.microsoft.com/office/drawing/2014/main" id="{F41D203A-E2AD-894A-5F1E-9FED6FB4C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17" y="1060352"/>
            <a:ext cx="7220764" cy="48121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D2193C6-4944-31B2-1757-EDBC087710AF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9745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D93057-B056-4D1D-B0DA-F1619DAA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6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821C0D-3247-37C7-9B71-D13E92D71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3" y="1057522"/>
            <a:ext cx="4741843" cy="2173433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CN" b="0" cap="all" spc="150" dirty="0">
                <a:solidFill>
                  <a:schemeClr val="bg1"/>
                </a:solidFill>
              </a:rPr>
              <a:t>User study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ED39CB-19DC-57EB-E01B-852F43DCE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2792" y="3751119"/>
            <a:ext cx="4618245" cy="2133718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sz="2200" spc="150" dirty="0"/>
              <a:t>How do we evaluate the system in a Human-Computer Interaction Experiment?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B41592-BC5E-4AE2-8CA7-91C73FD8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574A3D-9991-4D4A-91DF-0D0DE47D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1E5DE2-A148-4DE9-B743-4A00C8F28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25686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E69C3-29EF-95CE-B00D-8CACAA6B6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218"/>
          <a:stretch/>
        </p:blipFill>
        <p:spPr>
          <a:xfrm>
            <a:off x="1070774" y="3419271"/>
            <a:ext cx="5723218" cy="343872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5A56255-4961-41E1-887B-7319F23C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GitHub deformiter OpenAI Chatbot A python code to interact with the">
            <a:extLst>
              <a:ext uri="{FF2B5EF4-FFF2-40B4-BE49-F238E27FC236}">
                <a16:creationId xmlns:a16="http://schemas.microsoft.com/office/drawing/2014/main" id="{DDF1C4C6-B5DD-5E38-9906-35A32D807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70" r="-2" b="12490"/>
          <a:stretch/>
        </p:blipFill>
        <p:spPr bwMode="auto">
          <a:xfrm>
            <a:off x="6859936" y="-2"/>
            <a:ext cx="5332064" cy="335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DA88B9B-AB70-4E8F-8499-E6548244D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5263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7113C7-749C-665F-AAD0-BC170D6A1412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026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rred micro image of a street traffic">
            <a:extLst>
              <a:ext uri="{FF2B5EF4-FFF2-40B4-BE49-F238E27FC236}">
                <a16:creationId xmlns:a16="http://schemas.microsoft.com/office/drawing/2014/main" id="{80550B06-A9A4-228B-F11D-1EEC23AA7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89" r="29398"/>
          <a:stretch/>
        </p:blipFill>
        <p:spPr>
          <a:xfrm>
            <a:off x="20" y="719747"/>
            <a:ext cx="4458058" cy="53896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335D1C8-1951-C11E-2EF5-804670F4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72" y="1056362"/>
            <a:ext cx="5379998" cy="13252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/>
              <a:t>Intuition:</a:t>
            </a:r>
            <a:br>
              <a:rPr lang="en-US" altLang="zh-CN" sz="2400" dirty="0"/>
            </a:br>
            <a:r>
              <a:rPr lang="en-US" altLang="zh-CN" sz="2400" dirty="0"/>
              <a:t>Corner cases are countless, but LLM has logic</a:t>
            </a:r>
            <a:endParaRPr lang="zh-CN" alt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3630EB-EC55-5BF3-E3C8-6C6F6D832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856" y="2268655"/>
            <a:ext cx="6890529" cy="3877703"/>
          </a:xfrm>
        </p:spPr>
        <p:txBody>
          <a:bodyPr anchor="t">
            <a:normAutofit fontScale="92500"/>
          </a:bodyPr>
          <a:lstStyle/>
          <a:p>
            <a:r>
              <a:rPr lang="en-US" altLang="zh-CN" dirty="0"/>
              <a:t>Road scene understanding is a relative complex and important topic in autonomous driving field. </a:t>
            </a:r>
          </a:p>
          <a:p>
            <a:r>
              <a:rPr lang="en-US" altLang="zh-CN" dirty="0"/>
              <a:t>Traditional approach like </a:t>
            </a:r>
            <a:r>
              <a:rPr lang="en-US" altLang="zh-CN" b="1" dirty="0"/>
              <a:t>driving risk field </a:t>
            </a:r>
            <a:r>
              <a:rPr lang="en-US" altLang="zh-CN" dirty="0"/>
              <a:t>or </a:t>
            </a:r>
            <a:r>
              <a:rPr lang="en-US" altLang="zh-CN" b="1" dirty="0"/>
              <a:t>object detection </a:t>
            </a:r>
            <a:r>
              <a:rPr lang="en-US" altLang="zh-CN" dirty="0"/>
              <a:t>is useful and practical, but they can’t cover all the possibilities in the real-world scenario (Too much annoying if-statements).</a:t>
            </a:r>
          </a:p>
          <a:p>
            <a:r>
              <a:rPr lang="en-US" altLang="zh-CN" dirty="0"/>
              <a:t>Solving it in a brand-new way is my intuitive study interest, because I saw the potential capability within LLM to be a co-pilot, helping drivers to recognize and avoid those potential risk. </a:t>
            </a:r>
            <a:endParaRPr lang="zh-CN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42FEB4-7691-30CB-8E8A-601E59B0BDB1}"/>
              </a:ext>
            </a:extLst>
          </p:cNvPr>
          <p:cNvSpPr txBox="1"/>
          <p:nvPr/>
        </p:nvSpPr>
        <p:spPr>
          <a:xfrm>
            <a:off x="0" y="35178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5175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9723A0-D41B-4C41-8D49-B56A87465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467"/>
            <a:ext cx="64291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 descr="图形用户界面, 应用程序, Word&#10;&#10;描述已自动生成">
            <a:extLst>
              <a:ext uri="{FF2B5EF4-FFF2-40B4-BE49-F238E27FC236}">
                <a16:creationId xmlns:a16="http://schemas.microsoft.com/office/drawing/2014/main" id="{DA0D7BC2-4F10-E356-1DEF-BA62342F1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41" y="1404560"/>
            <a:ext cx="10233744" cy="40679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8E2193-D83A-4F93-AA5A-6B128ADC2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15" y="6214533"/>
            <a:ext cx="11599127" cy="64346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65BEC9-9A64-4330-A094-2323D0EE1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891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1DA58A-A755-4FCE-9BED-1E4AD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146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B6B048-06C4-5DD0-6010-BE193A9A83AE}"/>
              </a:ext>
            </a:extLst>
          </p:cNvPr>
          <p:cNvSpPr txBox="1"/>
          <p:nvPr/>
        </p:nvSpPr>
        <p:spPr>
          <a:xfrm>
            <a:off x="810373" y="73250"/>
            <a:ext cx="9800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User Study Procedure (by my teammate) </a:t>
            </a:r>
            <a:endParaRPr lang="zh-CN" altLang="en-US" sz="28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6E33AB-A6A4-1E54-4833-4CED13AC1299}"/>
              </a:ext>
            </a:extLst>
          </p:cNvPr>
          <p:cNvSpPr txBox="1"/>
          <p:nvPr/>
        </p:nvSpPr>
        <p:spPr>
          <a:xfrm>
            <a:off x="941696" y="5697940"/>
            <a:ext cx="707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Keywords: </a:t>
            </a:r>
            <a:r>
              <a:rPr lang="zh-CN" altLang="en-US" dirty="0"/>
              <a:t>非注意力盲视，分心，认知负荷，</a:t>
            </a:r>
            <a:r>
              <a:rPr lang="en-US" altLang="zh-CN" dirty="0"/>
              <a:t>SWAT, UEQ	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5BE5A7-DC9E-A123-92D1-F9D25DA4D668}"/>
              </a:ext>
            </a:extLst>
          </p:cNvPr>
          <p:cNvSpPr txBox="1"/>
          <p:nvPr/>
        </p:nvSpPr>
        <p:spPr>
          <a:xfrm>
            <a:off x="9738173" y="6365838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9915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D93057-B056-4D1D-B0DA-F1619DAA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6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821C0D-3247-37C7-9B71-D13E92D71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3" y="1057522"/>
            <a:ext cx="4741843" cy="2173433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CN" b="0" cap="all" spc="150" dirty="0">
                <a:solidFill>
                  <a:schemeClr val="bg1"/>
                </a:solidFill>
              </a:rPr>
              <a:t>Failure &amp; success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ED39CB-19DC-57EB-E01B-852F43DCE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2793" y="3751119"/>
            <a:ext cx="4303118" cy="1606163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sz="2200" spc="150" dirty="0"/>
              <a:t>What did I learn from this summer research projects?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B41592-BC5E-4AE2-8CA7-91C73FD8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574A3D-9991-4D4A-91DF-0D0DE47D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1E5DE2-A148-4DE9-B743-4A00C8F28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25686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E69C3-29EF-95CE-B00D-8CACAA6B6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218"/>
          <a:stretch/>
        </p:blipFill>
        <p:spPr>
          <a:xfrm>
            <a:off x="1070774" y="3419271"/>
            <a:ext cx="5723218" cy="343872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5A56255-4961-41E1-887B-7319F23C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GitHub deformiter OpenAI Chatbot A python code to interact with the">
            <a:extLst>
              <a:ext uri="{FF2B5EF4-FFF2-40B4-BE49-F238E27FC236}">
                <a16:creationId xmlns:a16="http://schemas.microsoft.com/office/drawing/2014/main" id="{DDF1C4C6-B5DD-5E38-9906-35A32D807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70" r="-2" b="12490"/>
          <a:stretch/>
        </p:blipFill>
        <p:spPr bwMode="auto">
          <a:xfrm>
            <a:off x="6859936" y="-2"/>
            <a:ext cx="5332064" cy="335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DA88B9B-AB70-4E8F-8499-E6548244D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5263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2D59E6-7B64-4CA9-1B02-AD2860F88F31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0462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93" name="Rectangle 617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94" name="Rectangle 6180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6072" cy="1804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95" name="Picture 6174" descr="Analogue clock">
            <a:extLst>
              <a:ext uri="{FF2B5EF4-FFF2-40B4-BE49-F238E27FC236}">
                <a16:creationId xmlns:a16="http://schemas.microsoft.com/office/drawing/2014/main" id="{49608F6F-E976-E670-7FF1-D946935F9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24" r="4763" b="-2"/>
          <a:stretch/>
        </p:blipFill>
        <p:spPr>
          <a:xfrm>
            <a:off x="20" y="1804072"/>
            <a:ext cx="4458058" cy="4349801"/>
          </a:xfrm>
          <a:prstGeom prst="rect">
            <a:avLst/>
          </a:prstGeom>
        </p:spPr>
      </p:pic>
      <p:sp>
        <p:nvSpPr>
          <p:cNvPr id="6196" name="Rectangle 618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0"/>
            <a:ext cx="7765922" cy="61676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600D5E4-D60B-BF80-B5B4-F579AA60C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634" y="332450"/>
            <a:ext cx="6754447" cy="1471622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4100" dirty="0"/>
              <a:t>Failure Case 1</a:t>
            </a:r>
            <a:br>
              <a:rPr lang="en-US" altLang="zh-CN" sz="4100" dirty="0"/>
            </a:br>
            <a:r>
              <a:rPr lang="en-US" altLang="zh-CN" sz="4100" dirty="0"/>
              <a:t>System Delay </a:t>
            </a:r>
            <a:endParaRPr lang="zh-CN" altLang="en-US" sz="4100" dirty="0"/>
          </a:p>
        </p:txBody>
      </p:sp>
      <p:sp>
        <p:nvSpPr>
          <p:cNvPr id="6197" name="Rectangle 618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753806"/>
            <a:ext cx="4425696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584F13-604C-C93A-B672-8DD602A13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637" y="1940001"/>
            <a:ext cx="6754446" cy="3834594"/>
          </a:xfrm>
        </p:spPr>
        <p:txBody>
          <a:bodyPr anchor="t">
            <a:normAutofit/>
          </a:bodyPr>
          <a:lstStyle/>
          <a:p>
            <a:r>
              <a:rPr lang="en-US" altLang="zh-CN" dirty="0"/>
              <a:t>The connected model system is too slow.</a:t>
            </a:r>
          </a:p>
          <a:p>
            <a:r>
              <a:rPr lang="en-US" altLang="zh-CN" dirty="0"/>
              <a:t>Real time consideration is important, </a:t>
            </a:r>
          </a:p>
          <a:p>
            <a:r>
              <a:rPr lang="en-US" altLang="zh-CN" dirty="0"/>
              <a:t>But may be not so important</a:t>
            </a:r>
          </a:p>
          <a:p>
            <a:endParaRPr lang="en-US" altLang="zh-CN" dirty="0"/>
          </a:p>
          <a:p>
            <a:r>
              <a:rPr lang="en-US" altLang="zh-CN" b="1" dirty="0"/>
              <a:t>Solution:</a:t>
            </a:r>
          </a:p>
          <a:p>
            <a:r>
              <a:rPr lang="en-US" altLang="zh-CN" b="1" dirty="0"/>
              <a:t>Preprocessing for the ARHUD</a:t>
            </a:r>
          </a:p>
          <a:p>
            <a:endParaRPr lang="en-US" altLang="zh-CN" b="1" dirty="0"/>
          </a:p>
        </p:txBody>
      </p:sp>
      <p:sp>
        <p:nvSpPr>
          <p:cNvPr id="6198" name="Rectangle 618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49" y="6167615"/>
            <a:ext cx="12192001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9" name="Rectangle 618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0" name="Rectangle 619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3C85940-7339-E12D-8C67-048FE06BD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8570B9-0925-5F8A-A233-68AA6D9447A7}"/>
              </a:ext>
            </a:extLst>
          </p:cNvPr>
          <p:cNvSpPr txBox="1"/>
          <p:nvPr/>
        </p:nvSpPr>
        <p:spPr>
          <a:xfrm>
            <a:off x="984731" y="750171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/>
                </a:solidFill>
              </a:rPr>
              <a:t>Visionary Co-Driver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387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6" name="Rectangle 614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67" name="Rectangle 6151">
            <a:extLst>
              <a:ext uri="{FF2B5EF4-FFF2-40B4-BE49-F238E27FC236}">
                <a16:creationId xmlns:a16="http://schemas.microsoft.com/office/drawing/2014/main" id="{DEB1CCE3-FB1D-471C-9AFE-D20E81E64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600D5E4-D60B-BF80-B5B4-F579AA60C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13327"/>
            <a:ext cx="4862811" cy="2019488"/>
          </a:xfrm>
        </p:spPr>
        <p:txBody>
          <a:bodyPr>
            <a:normAutofit/>
          </a:bodyPr>
          <a:lstStyle/>
          <a:p>
            <a:r>
              <a:rPr lang="en-US" altLang="zh-CN" sz="4100" dirty="0">
                <a:solidFill>
                  <a:schemeClr val="bg1"/>
                </a:solidFill>
              </a:rPr>
              <a:t>Failure Case 2</a:t>
            </a:r>
            <a:br>
              <a:rPr lang="en-US" altLang="zh-CN" sz="4100" dirty="0">
                <a:solidFill>
                  <a:schemeClr val="bg1"/>
                </a:solidFill>
              </a:rPr>
            </a:br>
            <a:r>
              <a:rPr lang="en-US" altLang="zh-CN" sz="4100" dirty="0">
                <a:solidFill>
                  <a:schemeClr val="bg1"/>
                </a:solidFill>
              </a:rPr>
              <a:t>Pose Estimation</a:t>
            </a:r>
            <a:endParaRPr lang="zh-CN" altLang="en-US" sz="4100" dirty="0">
              <a:solidFill>
                <a:schemeClr val="bg1"/>
              </a:solidFill>
            </a:endParaRPr>
          </a:p>
        </p:txBody>
      </p:sp>
      <p:sp>
        <p:nvSpPr>
          <p:cNvPr id="6168" name="Rectangle 6153">
            <a:extLst>
              <a:ext uri="{FF2B5EF4-FFF2-40B4-BE49-F238E27FC236}">
                <a16:creationId xmlns:a16="http://schemas.microsoft.com/office/drawing/2014/main" id="{60F38E87-6AF8-4488-B608-9FA2F57B4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9" name="Rectangle 6155">
            <a:extLst>
              <a:ext uri="{FF2B5EF4-FFF2-40B4-BE49-F238E27FC236}">
                <a16:creationId xmlns:a16="http://schemas.microsoft.com/office/drawing/2014/main" id="{ECC3B76D-CC6E-42D0-8666-2A2164AB5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355896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0" name="Rectangle 6157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9" y="3419903"/>
            <a:ext cx="5789163" cy="343809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1" name="Rectangle 6159">
            <a:extLst>
              <a:ext uri="{FF2B5EF4-FFF2-40B4-BE49-F238E27FC236}">
                <a16:creationId xmlns:a16="http://schemas.microsoft.com/office/drawing/2014/main" id="{DBE9B8BD-472F-4F54-AC9D-101EE349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2" name="Rectangle 6161">
            <a:extLst>
              <a:ext uri="{FF2B5EF4-FFF2-40B4-BE49-F238E27FC236}">
                <a16:creationId xmlns:a16="http://schemas.microsoft.com/office/drawing/2014/main" id="{0871A14F-64B0-4CCE-900E-695C55EF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25689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584F13-604C-C93A-B672-8DD602A13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622" y="3707541"/>
            <a:ext cx="5359369" cy="2732170"/>
          </a:xfrm>
        </p:spPr>
        <p:txBody>
          <a:bodyPr>
            <a:normAutofit fontScale="92500"/>
          </a:bodyPr>
          <a:lstStyle/>
          <a:p>
            <a:r>
              <a:rPr lang="en-US" altLang="zh-CN" sz="1900" dirty="0"/>
              <a:t>- Intends to include pose direction for more detailed explanation and description.</a:t>
            </a:r>
          </a:p>
          <a:p>
            <a:r>
              <a:rPr lang="en-US" altLang="zh-CN" sz="1900" dirty="0"/>
              <a:t>- Analyzing pose bone is complex and challenging.</a:t>
            </a:r>
          </a:p>
          <a:p>
            <a:r>
              <a:rPr lang="en-US" altLang="zh-CN" sz="1900" dirty="0"/>
              <a:t>- May still need a neural network to determine the direction a person is facing.</a:t>
            </a:r>
            <a:endParaRPr lang="zh-CN" altLang="en-US" sz="1900" dirty="0"/>
          </a:p>
        </p:txBody>
      </p:sp>
      <p:sp>
        <p:nvSpPr>
          <p:cNvPr id="6173" name="Rectangle 6163">
            <a:extLst>
              <a:ext uri="{FF2B5EF4-FFF2-40B4-BE49-F238E27FC236}">
                <a16:creationId xmlns:a16="http://schemas.microsoft.com/office/drawing/2014/main" id="{0FDBC76A-295F-4635-A28D-ADA24F38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0811E6AD-835A-46B1-4353-96989DADB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0" r="29928"/>
          <a:stretch/>
        </p:blipFill>
        <p:spPr bwMode="auto">
          <a:xfrm>
            <a:off x="6857698" y="10"/>
            <a:ext cx="53343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B3C85940-7339-E12D-8C67-048FE06BD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D450BD-2284-381D-C0F3-042D6F79C23B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0825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1"/>
            <a:ext cx="11153231" cy="30584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0748"/>
            <a:ext cx="12192000" cy="1161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600D5E4-D60B-BF80-B5B4-F579AA60C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84" y="3076212"/>
            <a:ext cx="9919296" cy="1030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Failure Case 3: VQA(Visual Question Answering)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068288"/>
            <a:ext cx="1006766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7" name="Rectangle 8206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2FB7F55-A28F-5F8A-EB32-D46C479B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2739" y="459030"/>
            <a:ext cx="6821151" cy="226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584F13-604C-C93A-B672-8DD602A13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784" y="4439237"/>
            <a:ext cx="9841158" cy="2339792"/>
          </a:xfrm>
        </p:spPr>
        <p:txBody>
          <a:bodyPr anchor="t">
            <a:normAutofit/>
          </a:bodyPr>
          <a:lstStyle/>
          <a:p>
            <a:r>
              <a:rPr lang="en-US" altLang="zh-CN" dirty="0"/>
              <a:t>Given a picture and text question(prompt), the model can give appropriate feed back </a:t>
            </a:r>
          </a:p>
          <a:p>
            <a:pPr marL="342900" indent="-342900">
              <a:buFontTx/>
              <a:buChar char="-"/>
            </a:pPr>
            <a:r>
              <a:rPr lang="en-US" altLang="zh-CN" dirty="0"/>
              <a:t>Natural approach of considering the vision2text task</a:t>
            </a:r>
          </a:p>
          <a:p>
            <a:pPr marL="342900" indent="-342900">
              <a:buFontTx/>
              <a:buChar char="-"/>
            </a:pPr>
            <a:r>
              <a:rPr lang="en-US" altLang="zh-CN" dirty="0"/>
              <a:t> however, it don’t work for now, too stupid. There is still not practical modal for common sense justification.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3C85940-7339-E12D-8C67-048FE06BD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9F6159-54B6-1625-88F7-9F5B61F74CFA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541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1"/>
            <a:ext cx="11153231" cy="30584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0748"/>
            <a:ext cx="12192000" cy="1161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600D5E4-D60B-BF80-B5B4-F579AA60C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84" y="3076212"/>
            <a:ext cx="9919296" cy="1030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Failure Case 3: VQA(Visual Question Answering)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068288"/>
            <a:ext cx="1006766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7" name="Rectangle 8206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584F13-604C-C93A-B672-8DD602A13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784" y="4439237"/>
            <a:ext cx="9841158" cy="2339792"/>
          </a:xfrm>
        </p:spPr>
        <p:txBody>
          <a:bodyPr anchor="t"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altLang="zh-CN" dirty="0"/>
              <a:t>Can’t recognize color the person is wearing</a:t>
            </a:r>
          </a:p>
          <a:p>
            <a:pPr marL="342900" indent="-342900">
              <a:buFontTx/>
              <a:buChar char="-"/>
            </a:pPr>
            <a:r>
              <a:rPr lang="en-US" altLang="zh-CN" dirty="0"/>
              <a:t>Can’t distinguish left and right</a:t>
            </a:r>
          </a:p>
          <a:p>
            <a:pPr marL="342900" indent="-342900">
              <a:buFontTx/>
              <a:buChar char="-"/>
            </a:pPr>
            <a:r>
              <a:rPr lang="en-US" altLang="zh-CN" dirty="0"/>
              <a:t>Can’t distinguish young or old</a:t>
            </a:r>
          </a:p>
          <a:p>
            <a:pPr marL="342900" indent="-342900">
              <a:buFontTx/>
              <a:buChar char="-"/>
            </a:pPr>
            <a:r>
              <a:rPr lang="en-US" altLang="zh-CN" dirty="0"/>
              <a:t>It is too unstable(50% success rate), so we don’t use it</a:t>
            </a:r>
          </a:p>
          <a:p>
            <a:pPr marL="342900" indent="-342900">
              <a:buFontTx/>
              <a:buChar char="-"/>
            </a:pPr>
            <a:endParaRPr lang="en-US" altLang="zh-C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3C85940-7339-E12D-8C67-048FE06BD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 descr="男人的照片上写着字&#10;&#10;中度可信度描述已自动生成">
            <a:extLst>
              <a:ext uri="{FF2B5EF4-FFF2-40B4-BE49-F238E27FC236}">
                <a16:creationId xmlns:a16="http://schemas.microsoft.com/office/drawing/2014/main" id="{C55BDE1A-94C2-E2DD-5DDE-AC95DA606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94" y="569036"/>
            <a:ext cx="1310754" cy="1920406"/>
          </a:xfrm>
          <a:prstGeom prst="rect">
            <a:avLst/>
          </a:prstGeom>
        </p:spPr>
      </p:pic>
      <p:pic>
        <p:nvPicPr>
          <p:cNvPr id="8" name="图片 7" descr="游戏机里面的人物&#10;&#10;中度可信度描述已自动生成">
            <a:extLst>
              <a:ext uri="{FF2B5EF4-FFF2-40B4-BE49-F238E27FC236}">
                <a16:creationId xmlns:a16="http://schemas.microsoft.com/office/drawing/2014/main" id="{6CA61FC9-B8D2-E135-9185-7B885F309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2" b="6488"/>
          <a:stretch/>
        </p:blipFill>
        <p:spPr>
          <a:xfrm>
            <a:off x="4406821" y="569036"/>
            <a:ext cx="1536780" cy="20205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5702C4-0886-3E1B-E486-CA6EEDCC7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860" y="208616"/>
            <a:ext cx="5303519" cy="25968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6F9F17D-6B7F-296E-184C-9284024F007D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3568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B1CCE3-FB1D-471C-9AFE-D20E81E64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1BC9D45-7221-E246-087B-A7C653B5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13327"/>
            <a:ext cx="4862811" cy="201948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Failure Case 4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F38E87-6AF8-4488-B608-9FA2F57B4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3B76D-CC6E-42D0-8666-2A2164AB5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355896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9" y="3419903"/>
            <a:ext cx="5789163" cy="343809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E9B8BD-472F-4F54-AC9D-101EE349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71A14F-64B0-4CCE-900E-695C55EF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25689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45E790-D85B-98CC-0365-38B60291D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622" y="3707541"/>
            <a:ext cx="5331540" cy="2845177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en-US" altLang="zh-CN" sz="1600" dirty="0"/>
              <a:t>- Spent too much time on COT.</a:t>
            </a:r>
          </a:p>
          <a:p>
            <a:pPr>
              <a:lnSpc>
                <a:spcPct val="104000"/>
              </a:lnSpc>
            </a:pPr>
            <a:r>
              <a:rPr lang="en-US" altLang="zh-CN" sz="1600" dirty="0"/>
              <a:t>- As a big fan of AI agents such as Voyager and code-interpreter, devoted significant time to a major task.</a:t>
            </a:r>
          </a:p>
          <a:p>
            <a:pPr>
              <a:lnSpc>
                <a:spcPct val="104000"/>
              </a:lnSpc>
            </a:pPr>
            <a:r>
              <a:rPr lang="en-US" altLang="zh-CN" sz="1600" dirty="0"/>
              <a:t>- Possible disparity between personal desire and actual ability.</a:t>
            </a:r>
          </a:p>
          <a:p>
            <a:pPr>
              <a:lnSpc>
                <a:spcPct val="104000"/>
              </a:lnSpc>
            </a:pPr>
            <a:r>
              <a:rPr lang="en-US" altLang="zh-CN" sz="1600" dirty="0"/>
              <a:t>- Ambitious ideas necessitate a substantial team and extended time periods for success.</a:t>
            </a:r>
            <a:endParaRPr lang="zh-CN" alt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BC76A-295F-4635-A28D-ADA24F38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ulti-coloured chairs">
            <a:extLst>
              <a:ext uri="{FF2B5EF4-FFF2-40B4-BE49-F238E27FC236}">
                <a16:creationId xmlns:a16="http://schemas.microsoft.com/office/drawing/2014/main" id="{7AB23AC3-9680-9FC2-F823-5164E5543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07" r="16247" b="2"/>
          <a:stretch/>
        </p:blipFill>
        <p:spPr>
          <a:xfrm>
            <a:off x="6857698" y="10"/>
            <a:ext cx="5334301" cy="68579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813654A-15E0-C625-6F7C-31846B431BAB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9094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B1CCE3-FB1D-471C-9AFE-D20E81E64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1BC9D45-7221-E246-087B-A7C653B5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13327"/>
            <a:ext cx="4862811" cy="201948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Possible IDEA: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LLMs as Agent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F38E87-6AF8-4488-B608-9FA2F57B4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3B76D-CC6E-42D0-8666-2A2164AB5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355896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9" y="3419903"/>
            <a:ext cx="5789163" cy="343809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E9B8BD-472F-4F54-AC9D-101EE349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71A14F-64B0-4CCE-900E-695C55EF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25689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45E790-D85B-98CC-0365-38B60291D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623" y="3707541"/>
            <a:ext cx="5040392" cy="3132266"/>
          </a:xfrm>
        </p:spPr>
        <p:txBody>
          <a:bodyPr>
            <a:normAutofit lnSpcReduction="10000"/>
          </a:bodyPr>
          <a:lstStyle/>
          <a:p>
            <a:pPr>
              <a:lnSpc>
                <a:spcPct val="104000"/>
              </a:lnSpc>
            </a:pPr>
            <a:r>
              <a:rPr lang="en-US" altLang="zh-CN" sz="1800" dirty="0">
                <a:latin typeface="Abadi" panose="020B0604020104020204" pitchFamily="34" charset="0"/>
              </a:rPr>
              <a:t>Intuition: Let GPT itself decide when to function call other </a:t>
            </a:r>
            <a:r>
              <a:rPr lang="en-US" altLang="zh-CN" sz="1800" dirty="0" err="1">
                <a:latin typeface="Abadi" panose="020B0604020104020204" pitchFamily="34" charset="0"/>
              </a:rPr>
              <a:t>api</a:t>
            </a:r>
            <a:r>
              <a:rPr lang="en-US" altLang="zh-CN" sz="1800" dirty="0">
                <a:latin typeface="Abadi" panose="020B0604020104020204" pitchFamily="34" charset="0"/>
              </a:rPr>
              <a:t>, obtain more information from the current screen.</a:t>
            </a:r>
            <a:r>
              <a:rPr lang="zh-CN" altLang="en-US" sz="1800" dirty="0">
                <a:latin typeface="Abadi" panose="020B0604020104020204" pitchFamily="34" charset="0"/>
              </a:rPr>
              <a:t> </a:t>
            </a:r>
            <a:endParaRPr lang="en-US" altLang="zh-CN" sz="1800" dirty="0">
              <a:latin typeface="Abadi" panose="020B0604020104020204" pitchFamily="34" charset="0"/>
            </a:endParaRPr>
          </a:p>
          <a:p>
            <a:pPr>
              <a:lnSpc>
                <a:spcPct val="104000"/>
              </a:lnSpc>
            </a:pPr>
            <a:r>
              <a:rPr lang="en-US" altLang="zh-CN" sz="1800" dirty="0">
                <a:latin typeface="Abadi" panose="020B0604020104020204" pitchFamily="34" charset="0"/>
              </a:rPr>
              <a:t>Because</a:t>
            </a:r>
          </a:p>
          <a:p>
            <a:pPr marL="285750" indent="-285750">
              <a:lnSpc>
                <a:spcPct val="104000"/>
              </a:lnSpc>
              <a:buFontTx/>
              <a:buChar char="-"/>
            </a:pPr>
            <a:r>
              <a:rPr lang="en-US" altLang="zh-CN" sz="1800" dirty="0">
                <a:latin typeface="Abadi" panose="020B0604020104020204" pitchFamily="34" charset="0"/>
              </a:rPr>
              <a:t>the VQA performance can be enhanced in Multiple Object scenario. </a:t>
            </a:r>
          </a:p>
          <a:p>
            <a:pPr marL="285750" indent="-285750">
              <a:lnSpc>
                <a:spcPct val="104000"/>
              </a:lnSpc>
              <a:buFontTx/>
              <a:buChar char="-"/>
            </a:pPr>
            <a:r>
              <a:rPr lang="en-US" altLang="zh-CN" sz="1800" dirty="0">
                <a:latin typeface="Abadi" panose="020B0604020104020204" pitchFamily="34" charset="0"/>
              </a:rPr>
              <a:t>This sounds like a more </a:t>
            </a:r>
            <a:r>
              <a:rPr lang="zh-CN" altLang="en-US" sz="1800" dirty="0">
                <a:latin typeface="Abadi" panose="020B0604020104020204" pitchFamily="34" charset="0"/>
              </a:rPr>
              <a:t>‘</a:t>
            </a:r>
            <a:r>
              <a:rPr lang="en-US" altLang="zh-CN" sz="1800" dirty="0">
                <a:latin typeface="Abadi" panose="020B0604020104020204" pitchFamily="34" charset="0"/>
              </a:rPr>
              <a:t>human-like’ behavior</a:t>
            </a:r>
          </a:p>
          <a:p>
            <a:pPr marL="285750" indent="-285750">
              <a:lnSpc>
                <a:spcPct val="104000"/>
              </a:lnSpc>
              <a:buFontTx/>
              <a:buChar char="-"/>
            </a:pPr>
            <a:r>
              <a:rPr lang="en-US" altLang="zh-CN" sz="1800" dirty="0">
                <a:latin typeface="Abadi" panose="020B0604020104020204" pitchFamily="34" charset="0"/>
              </a:rPr>
              <a:t>Other Agent: Voyager, </a:t>
            </a:r>
            <a:r>
              <a:rPr lang="en-US" altLang="zh-CN" sz="1800" dirty="0" err="1">
                <a:latin typeface="Abadi" panose="020B0604020104020204" pitchFamily="34" charset="0"/>
              </a:rPr>
              <a:t>AutoGPT</a:t>
            </a:r>
            <a:r>
              <a:rPr lang="en-US" altLang="zh-CN" sz="1800" dirty="0"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BC76A-295F-4635-A28D-ADA24F38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875836-BC32-0A5E-71C4-590E39007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243" y="1298707"/>
            <a:ext cx="4467561" cy="42423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092380B-9DC8-E179-35B7-BD75D09F620A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718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EB1CCE3-FB1D-471C-9AFE-D20E81E64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1BC9D45-7221-E246-087B-A7C653B5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8" y="1119812"/>
            <a:ext cx="5545108" cy="2019488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Blind, But Visionary Co-driver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60F38E87-6AF8-4488-B608-9FA2F57B4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CC3B76D-CC6E-42D0-8666-2A2164AB5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355896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9" y="3419903"/>
            <a:ext cx="5789163" cy="343809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DBE9B8BD-472F-4F54-AC9D-101EE349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871A14F-64B0-4CCE-900E-695C55EF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25689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45E790-D85B-98CC-0365-38B60291D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3991" y="639566"/>
            <a:ext cx="5154624" cy="6109252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0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LLMs should actively call APIs, not just passively collect information.</a:t>
            </a:r>
          </a:p>
          <a:p>
            <a:pPr marL="285750" indent="-285750">
              <a:lnSpc>
                <a:spcPct val="10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They should probe conditions at upcoming intersections, acting as agents to perform analysis tasks.</a:t>
            </a:r>
          </a:p>
          <a:p>
            <a:pPr marL="285750" indent="-285750">
              <a:lnSpc>
                <a:spcPct val="10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This enables automated information collection and data analysis.</a:t>
            </a:r>
          </a:p>
          <a:p>
            <a:pPr marL="285750" indent="-285750">
              <a:lnSpc>
                <a:spcPct val="10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Suggested action includes writing an API segment to:</a:t>
            </a:r>
          </a:p>
          <a:p>
            <a:pPr marL="285750" lvl="1" indent="-285750">
              <a:lnSpc>
                <a:spcPct val="104000"/>
              </a:lnSpc>
              <a:buFont typeface="Arial" panose="020B0604020202020204" pitchFamily="34" charset="0"/>
              <a:buChar char="•"/>
            </a:pPr>
            <a:r>
              <a:rPr lang="en-US" altLang="zh-CN" sz="1300" dirty="0"/>
              <a:t>Extract interesting areas or boxes from an image.</a:t>
            </a:r>
          </a:p>
          <a:p>
            <a:pPr marL="285750" lvl="1" indent="-285750">
              <a:lnSpc>
                <a:spcPct val="104000"/>
              </a:lnSpc>
              <a:buFont typeface="Arial" panose="020B0604020202020204" pitchFamily="34" charset="0"/>
              <a:buChar char="•"/>
            </a:pPr>
            <a:r>
              <a:rPr lang="en-US" altLang="zh-CN" sz="1300" dirty="0"/>
              <a:t>Generate text from images.</a:t>
            </a:r>
          </a:p>
          <a:p>
            <a:pPr marL="285750" lvl="1" indent="-285750">
              <a:lnSpc>
                <a:spcPct val="104000"/>
              </a:lnSpc>
              <a:buFont typeface="Arial" panose="020B0604020202020204" pitchFamily="34" charset="0"/>
              <a:buChar char="•"/>
            </a:pPr>
            <a:r>
              <a:rPr lang="en-US" altLang="zh-CN" sz="1300" dirty="0"/>
              <a:t>Use Visual Question Answering (VQA) or call existing APIs to produce additional textual information.</a:t>
            </a:r>
            <a:endParaRPr lang="zh-CN" altLang="en-US" sz="1300" dirty="0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0FDBC76A-295F-4635-A28D-ADA24F38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0578EA1-80E5-BF6E-01D7-53BCBB882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3863" y="3650019"/>
            <a:ext cx="2919500" cy="29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39EB51D-C117-05DD-3FDC-485BFAAF7A5A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4823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6072" cy="1804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1740090"/>
            <a:ext cx="7765922" cy="442752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C7EE652-8736-D682-E317-4089511BA8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4794634" y="2138902"/>
            <a:ext cx="6754447" cy="1139172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/>
              <a:t>Why is our work more valuable even after visual GPT4 come out?</a:t>
            </a:r>
            <a:endParaRPr lang="zh-CN" altLang="en-US" sz="2800" dirty="0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75380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69" name="内容占位符 2">
            <a:extLst>
              <a:ext uri="{FF2B5EF4-FFF2-40B4-BE49-F238E27FC236}">
                <a16:creationId xmlns:a16="http://schemas.microsoft.com/office/drawing/2014/main" id="{EDC92DD3-548F-52E7-DC31-70AE7CE385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955105"/>
              </p:ext>
            </p:extLst>
          </p:nvPr>
        </p:nvGraphicFramePr>
        <p:xfrm>
          <a:off x="4794637" y="3283889"/>
          <a:ext cx="7091000" cy="2573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63" name="Rectangle 2062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49" y="6167615"/>
            <a:ext cx="12192001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D9ECC37-6040-ED7E-4900-4A7C03A0AA4B}"/>
              </a:ext>
            </a:extLst>
          </p:cNvPr>
          <p:cNvSpPr txBox="1"/>
          <p:nvPr/>
        </p:nvSpPr>
        <p:spPr>
          <a:xfrm>
            <a:off x="4596585" y="664984"/>
            <a:ext cx="4479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/>
              <a:t>Our Success</a:t>
            </a:r>
            <a:endParaRPr lang="zh-CN" altLang="en-US" sz="4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808AE0-B3C6-A86C-FC8D-64405FF676B7}"/>
              </a:ext>
            </a:extLst>
          </p:cNvPr>
          <p:cNvSpPr txBox="1"/>
          <p:nvPr/>
        </p:nvSpPr>
        <p:spPr>
          <a:xfrm>
            <a:off x="927576" y="750171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/>
                </a:solidFill>
              </a:rPr>
              <a:t>Visionary Co-Driver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8E18F79-4407-E5DD-A96E-BD88096FFE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7935" y="2639581"/>
            <a:ext cx="4559076" cy="291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64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D93057-B056-4D1D-B0DA-F1619DAA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45F8DF-906D-7312-1F27-F97E3A49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314" y="1036079"/>
            <a:ext cx="4741843" cy="2173433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15000"/>
              </a:lnSpc>
            </a:pPr>
            <a:r>
              <a:rPr lang="en-US" altLang="zh-CN" sz="2800" b="0" cap="all" spc="150" dirty="0">
                <a:solidFill>
                  <a:schemeClr val="bg1"/>
                </a:solidFill>
              </a:rPr>
              <a:t>However, there is a huge gap between logic and reality:</a:t>
            </a:r>
            <a:br>
              <a:rPr lang="en-US" altLang="zh-CN" sz="2800" b="0" cap="all" spc="150" dirty="0">
                <a:solidFill>
                  <a:schemeClr val="bg1"/>
                </a:solidFill>
              </a:rPr>
            </a:br>
            <a:r>
              <a:rPr lang="en-US" altLang="zh-CN" sz="2800" b="0" i="1" cap="all" spc="150" dirty="0">
                <a:solidFill>
                  <a:schemeClr val="bg1"/>
                </a:solidFill>
              </a:rPr>
              <a:t>modality difference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8184E9-F61E-1B08-1069-E1696CC18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335" y="3651736"/>
            <a:ext cx="5348177" cy="3174513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sz="1800" spc="150" dirty="0"/>
              <a:t>The ChatGPT can 'think 'through text conversation, but it doesn’t have internal capability of perception.</a:t>
            </a:r>
          </a:p>
          <a:p>
            <a:pPr>
              <a:lnSpc>
                <a:spcPct val="140000"/>
              </a:lnSpc>
            </a:pPr>
            <a:r>
              <a:rPr lang="en-US" altLang="zh-CN" sz="1800" spc="150" dirty="0"/>
              <a:t>Therefore, we need to provide a tool for it to "read" the road (</a:t>
            </a:r>
            <a:r>
              <a:rPr lang="en-US" altLang="zh-CN" sz="1800" b="1" spc="150" dirty="0"/>
              <a:t>Road Scene Understanding).</a:t>
            </a:r>
            <a:r>
              <a:rPr lang="en-US" altLang="zh-CN" sz="1800" spc="150" dirty="0"/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B41592-BC5E-4AE2-8CA7-91C73FD8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574A3D-9991-4D4A-91DF-0D0DE47D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A56255-4961-41E1-887B-7319F23C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CAD65F-AAC9-4CC9-B5F5-E963F24F4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9936" y="-1"/>
            <a:ext cx="533206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字幕">
            <a:extLst>
              <a:ext uri="{FF2B5EF4-FFF2-40B4-BE49-F238E27FC236}">
                <a16:creationId xmlns:a16="http://schemas.microsoft.com/office/drawing/2014/main" id="{6848AA20-8C30-8DC3-B592-BF13B01B6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3025" y="2207306"/>
            <a:ext cx="4362798" cy="43627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D0D90EC-A064-95AB-90CE-0B9403F67AE8}"/>
              </a:ext>
            </a:extLst>
          </p:cNvPr>
          <p:cNvSpPr txBox="1"/>
          <p:nvPr/>
        </p:nvSpPr>
        <p:spPr>
          <a:xfrm>
            <a:off x="8935475" y="3303066"/>
            <a:ext cx="2317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“有啥子在我前头啊？看不着啊”</a:t>
            </a:r>
          </a:p>
        </p:txBody>
      </p:sp>
      <p:pic>
        <p:nvPicPr>
          <p:cNvPr id="5" name="Picture 2" descr="GitHub deformiter OpenAI Chatbot A python code to interact with the">
            <a:extLst>
              <a:ext uri="{FF2B5EF4-FFF2-40B4-BE49-F238E27FC236}">
                <a16:creationId xmlns:a16="http://schemas.microsoft.com/office/drawing/2014/main" id="{8B81F258-FA0B-12C9-CCA0-A3AD0757A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886" y="5691488"/>
            <a:ext cx="1057101" cy="105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80087AB-D093-3AE4-747D-F756D1F4E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059" y="-160480"/>
            <a:ext cx="4249851" cy="351637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04A1A8B-EDF7-D5DC-881F-550415B16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207" y="2987308"/>
            <a:ext cx="949936" cy="949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A722949-0738-5869-FB95-BF7A535BCC7B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591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1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27">
            <a:extLst>
              <a:ext uri="{FF2B5EF4-FFF2-40B4-BE49-F238E27FC236}">
                <a16:creationId xmlns:a16="http://schemas.microsoft.com/office/drawing/2014/main" id="{F45F8234-3080-4C07-B575-B7954102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 descr="夜晚建筑亮着灯的汽车&#10;&#10;描述已自动生成">
            <a:extLst>
              <a:ext uri="{FF2B5EF4-FFF2-40B4-BE49-F238E27FC236}">
                <a16:creationId xmlns:a16="http://schemas.microsoft.com/office/drawing/2014/main" id="{3D5AB006-D50B-4A52-0612-6E7D74C5F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3" b="20327"/>
          <a:stretch/>
        </p:blipFill>
        <p:spPr>
          <a:xfrm>
            <a:off x="0" y="31750"/>
            <a:ext cx="12191980" cy="6857990"/>
          </a:xfrm>
          <a:prstGeom prst="rect">
            <a:avLst/>
          </a:prstGeom>
        </p:spPr>
      </p:pic>
      <p:sp>
        <p:nvSpPr>
          <p:cNvPr id="39" name="Rectangle 29">
            <a:extLst>
              <a:ext uri="{FF2B5EF4-FFF2-40B4-BE49-F238E27FC236}">
                <a16:creationId xmlns:a16="http://schemas.microsoft.com/office/drawing/2014/main" id="{1B0E0466-9F2F-4C27-AE6F-953F891B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554430" y="1148464"/>
            <a:ext cx="4637567" cy="50191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4FD94AF-94EF-FD10-B478-E1CF2FFE1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7352" y="1479340"/>
            <a:ext cx="3351729" cy="301528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600" b="0" cap="all" spc="150" dirty="0"/>
              <a:t>The End	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5C4404-27F5-3836-D1EF-08F89DF14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7352" y="4500438"/>
            <a:ext cx="3351729" cy="1482698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That’s all, thank you for listening!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2DCBC-B44F-4E3C-871F-87CC2B8BD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5"/>
            <a:ext cx="6858002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43065B8-2E07-4810-B74C-42FD04091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1084456"/>
            <a:ext cx="463600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529F17-FB87-4ECB-9485-C58500A1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6109423"/>
            <a:ext cx="463600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Picture 2" descr="GitHub deformiter OpenAI Chatbot A python code to interact with the">
            <a:extLst>
              <a:ext uri="{FF2B5EF4-FFF2-40B4-BE49-F238E27FC236}">
                <a16:creationId xmlns:a16="http://schemas.microsoft.com/office/drawing/2014/main" id="{97AC0959-CF34-30CB-7D89-695B3461A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111" y="2363846"/>
            <a:ext cx="1057101" cy="105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EDEFC7E-5702-3FAC-5DAF-DD3BF74731B5}"/>
              </a:ext>
            </a:extLst>
          </p:cNvPr>
          <p:cNvSpPr txBox="1"/>
          <p:nvPr/>
        </p:nvSpPr>
        <p:spPr>
          <a:xfrm>
            <a:off x="8383620" y="1698140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776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D93057-B056-4D1D-B0DA-F1619DAA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75C71B2-AF72-74AA-82ED-EA6B34D8F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3" y="1057522"/>
            <a:ext cx="4741843" cy="2173433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15000"/>
              </a:lnSpc>
            </a:pPr>
            <a:r>
              <a:rPr lang="en-US" altLang="zh-CN" sz="2400" b="0" cap="all" spc="150" dirty="0">
                <a:solidFill>
                  <a:schemeClr val="bg1"/>
                </a:solidFill>
              </a:rPr>
              <a:t>Our solution:</a:t>
            </a:r>
            <a:br>
              <a:rPr lang="en-US" altLang="zh-CN" sz="2400" b="0" cap="all" spc="150" dirty="0">
                <a:solidFill>
                  <a:schemeClr val="bg1"/>
                </a:solidFill>
              </a:rPr>
            </a:br>
            <a:r>
              <a:rPr lang="en-US" altLang="zh-CN" sz="2400" b="0" cap="all" spc="150" dirty="0">
                <a:solidFill>
                  <a:schemeClr val="bg1"/>
                </a:solidFill>
              </a:rPr>
              <a:t>combine SOTA models together, obtain on-road information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9FDAEA-9A92-C4EB-5773-3872F72DF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04" y="3751119"/>
            <a:ext cx="4797502" cy="1606163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sz="2200" spc="150" dirty="0"/>
              <a:t>A vision2text cascaded connected model, helping the LLM to detect the road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B41592-BC5E-4AE2-8CA7-91C73FD8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574A3D-9991-4D4A-91DF-0D0DE47D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A56255-4961-41E1-887B-7319F23C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CAD65F-AAC9-4CC9-B5F5-E963F24F4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9936" y="-1"/>
            <a:ext cx="533206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CF2F6AC-8A42-D581-1CDC-1E06A383D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144" y="1057522"/>
            <a:ext cx="4359018" cy="436511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B73E1E-22C8-DBF0-FFF7-B293627136DF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293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7ED93057-B056-4D1D-B0DA-F1619DAA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FE44247-568B-B18D-9ACC-79BD30904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3" y="1057522"/>
            <a:ext cx="4741843" cy="2173433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15000"/>
              </a:lnSpc>
            </a:pPr>
            <a:r>
              <a:rPr lang="en-US" altLang="zh-CN" sz="3700" b="0" cap="all" spc="150">
                <a:solidFill>
                  <a:schemeClr val="bg1"/>
                </a:solidFill>
              </a:rPr>
              <a:t>What is the Vision Feature of a pedestrian?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A573B5-EF6C-EB34-CF79-2930E741C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526" y="3715143"/>
            <a:ext cx="5496080" cy="3025899"/>
          </a:xfrm>
        </p:spPr>
        <p:txBody>
          <a:bodyPr vert="horz" lIns="109728" tIns="109728" rIns="109728" bIns="91440" rtlCol="0" anchor="t">
            <a:normAutofit fontScale="92500"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spc="150" dirty="0"/>
              <a:t>Location: road or sidewalk? Left or right side?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spc="150" dirty="0"/>
              <a:t>Distance: near or far from us?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spc="150" dirty="0"/>
              <a:t>Speed: fast or slow?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spc="150" dirty="0"/>
              <a:t>Type: old or young?</a:t>
            </a:r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F5B41592-BC5E-4AE2-8CA7-91C73FD8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CB574A3D-9991-4D4A-91DF-0D0DE47D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D5A56255-4961-41E1-887B-7319F23C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CAD65F-AAC9-4CC9-B5F5-E963F24F4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9936" y="-1"/>
            <a:ext cx="533206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1C41D2-AB8B-520E-0F2D-FD7F664F2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258" y="484632"/>
            <a:ext cx="4339420" cy="58247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96EB442-9370-3B35-5D7B-9FE424EE25DD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590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FA5607-9FEC-33E2-09E3-59F17D9AB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100"/>
              <a:t>Segmentation: Segment Anything(SAM)</a:t>
            </a:r>
            <a:endParaRPr lang="zh-CN" altLang="en-US" sz="31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9C7B7E-610E-74A6-45BB-4C23E1819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849066" cy="3402550"/>
          </a:xfrm>
        </p:spPr>
        <p:txBody>
          <a:bodyPr anchor="t">
            <a:normAutofit/>
          </a:bodyPr>
          <a:lstStyle/>
          <a:p>
            <a:pPr>
              <a:lnSpc>
                <a:spcPct val="104000"/>
              </a:lnSpc>
            </a:pPr>
            <a:r>
              <a:rPr lang="en-US" altLang="zh-CN" sz="2400" dirty="0"/>
              <a:t>- [2023SOTA]</a:t>
            </a:r>
          </a:p>
          <a:p>
            <a:pPr>
              <a:lnSpc>
                <a:spcPct val="104000"/>
              </a:lnSpc>
            </a:pPr>
            <a:r>
              <a:rPr lang="en-US" altLang="zh-CN" sz="2400" dirty="0"/>
              <a:t>- Transformer based unlabeled segmentation, SOTA zero-shot segmentation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E87B29-EDD2-C782-5703-B9C49BACD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714" y="2060962"/>
            <a:ext cx="6514470" cy="273607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A723FA-5CB9-DD2B-8BAD-EF414759FAB2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4757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F5BA070-8910-9C20-4765-8DB2565FE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Divide the sidewalk from road</a:t>
            </a:r>
            <a:endParaRPr lang="zh-CN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66EFE3-E012-5D5E-3121-18FCEB2C0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18" y="3287711"/>
            <a:ext cx="3616073" cy="2840139"/>
          </a:xfrm>
        </p:spPr>
        <p:txBody>
          <a:bodyPr anchor="t">
            <a:normAutofit/>
          </a:bodyPr>
          <a:lstStyle/>
          <a:p>
            <a:r>
              <a:rPr lang="en-US" dirty="0"/>
              <a:t>After segment everything, it’s clear that all the sidewalks are shown in the image.</a:t>
            </a:r>
          </a:p>
        </p:txBody>
      </p:sp>
      <p:pic>
        <p:nvPicPr>
          <p:cNvPr id="5" name="内容占位符 4" descr="截图里有图片&#10;&#10;描述已自动生成">
            <a:extLst>
              <a:ext uri="{FF2B5EF4-FFF2-40B4-BE49-F238E27FC236}">
                <a16:creationId xmlns:a16="http://schemas.microsoft.com/office/drawing/2014/main" id="{92D73A2D-E8A4-79C7-6832-3ED141694B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4" r="5897"/>
          <a:stretch/>
        </p:blipFill>
        <p:spPr>
          <a:xfrm>
            <a:off x="4695713" y="713436"/>
            <a:ext cx="7500472" cy="543112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54C502-7783-82D8-FEB0-294370928F1F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7757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462EDE9-F72D-10A1-CFF8-18B64CBAD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400" dirty="0"/>
              <a:t>But segment everything is expensive!</a:t>
            </a:r>
            <a:endParaRPr lang="zh-CN" altLang="en-US" sz="3400" dirty="0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268012-28EF-295B-B43E-6A02B016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/>
          </a:bodyPr>
          <a:lstStyle/>
          <a:p>
            <a:r>
              <a:rPr lang="en-US" altLang="zh-CN" dirty="0"/>
              <a:t>How can we obtain the mask information easily from SAM?</a:t>
            </a:r>
            <a:endParaRPr lang="zh-CN" altLang="en-US" dirty="0"/>
          </a:p>
        </p:txBody>
      </p:sp>
      <p:pic>
        <p:nvPicPr>
          <p:cNvPr id="5" name="图片 4" descr="夜晚建筑亮着灯的汽车&#10;&#10;描述已自动生成">
            <a:extLst>
              <a:ext uri="{FF2B5EF4-FFF2-40B4-BE49-F238E27FC236}">
                <a16:creationId xmlns:a16="http://schemas.microsoft.com/office/drawing/2014/main" id="{6B53D033-D5CB-E14A-B72C-F22BD929D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911" y="1295962"/>
            <a:ext cx="4266076" cy="4266076"/>
          </a:xfrm>
          <a:prstGeom prst="rect">
            <a:avLst/>
          </a:prstGeom>
        </p:spPr>
      </p:pic>
      <p:sp>
        <p:nvSpPr>
          <p:cNvPr id="26" name="Rectangle 15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E5EEB4-D5EC-092D-778D-B6A0946D13D1}"/>
              </a:ext>
            </a:extLst>
          </p:cNvPr>
          <p:cNvSpPr txBox="1"/>
          <p:nvPr/>
        </p:nvSpPr>
        <p:spPr>
          <a:xfrm>
            <a:off x="1107643" y="60182"/>
            <a:ext cx="253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Visionary Co-Driver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6871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oji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C34DA7"/>
      </a:accent1>
      <a:accent2>
        <a:srgbClr val="9C3BB1"/>
      </a:accent2>
      <a:accent3>
        <a:srgbClr val="7D4DC3"/>
      </a:accent3>
      <a:accent4>
        <a:srgbClr val="4344B5"/>
      </a:accent4>
      <a:accent5>
        <a:srgbClr val="4D7FC3"/>
      </a:accent5>
      <a:accent6>
        <a:srgbClr val="3B9FB1"/>
      </a:accent6>
      <a:hlink>
        <a:srgbClr val="3F60BF"/>
      </a:hlink>
      <a:folHlink>
        <a:srgbClr val="7F7F7F"/>
      </a:folHlink>
    </a:clrScheme>
    <a:fontScheme name="Custom 7">
      <a:majorFont>
        <a:latin typeface="Microsoft YaHei"/>
        <a:ea typeface=""/>
        <a:cs typeface=""/>
      </a:majorFont>
      <a:minorFont>
        <a:latin typeface="Microsoft YaHei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1677</Words>
  <Application>Microsoft Office PowerPoint</Application>
  <PresentationFormat>宽屏</PresentationFormat>
  <Paragraphs>207</Paragraphs>
  <Slides>40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6" baseType="lpstr">
      <vt:lpstr>等线</vt:lpstr>
      <vt:lpstr>Microsoft YaHei</vt:lpstr>
      <vt:lpstr>Abadi</vt:lpstr>
      <vt:lpstr>Arial</vt:lpstr>
      <vt:lpstr>Corbel</vt:lpstr>
      <vt:lpstr>ShojiVTI</vt:lpstr>
      <vt:lpstr>Enable Blind LLMs with Vision</vt:lpstr>
      <vt:lpstr>Content</vt:lpstr>
      <vt:lpstr>Intuition: Corner cases are countless, but LLM has logic</vt:lpstr>
      <vt:lpstr>However, there is a huge gap between logic and reality: modality difference</vt:lpstr>
      <vt:lpstr>Our solution: combine SOTA models together, obtain on-road information </vt:lpstr>
      <vt:lpstr>What is the Vision Feature of a pedestrian?</vt:lpstr>
      <vt:lpstr>Segmentation: Segment Anything(SAM)</vt:lpstr>
      <vt:lpstr>Divide the sidewalk from road</vt:lpstr>
      <vt:lpstr>But segment everything is expensive!</vt:lpstr>
      <vt:lpstr>Take a review on SAM:</vt:lpstr>
      <vt:lpstr>Object detection: Grounding DINO</vt:lpstr>
      <vt:lpstr>PowerPoint 演示文稿</vt:lpstr>
      <vt:lpstr>Take a review on SAM:</vt:lpstr>
      <vt:lpstr>Now, how can we know the distance from pedestrian to us?</vt:lpstr>
      <vt:lpstr>Depth estimation: Dense Prediction Transformer(DPT)</vt:lpstr>
      <vt:lpstr>Depth estimation: Dense Prediction Transformer(DPT)</vt:lpstr>
      <vt:lpstr>LLM: gpt3.5_turbo_16k</vt:lpstr>
      <vt:lpstr>SYSTEM  Design</vt:lpstr>
      <vt:lpstr>Multiple Object Tracking Yolov8+ByteTrack</vt:lpstr>
      <vt:lpstr>How to use LLM locate potential risk?     --- Output format   </vt:lpstr>
      <vt:lpstr>How to use LLM locate potential risk?     --- Output format   </vt:lpstr>
      <vt:lpstr>Vision2text</vt:lpstr>
      <vt:lpstr>ARHUD</vt:lpstr>
      <vt:lpstr>ARHUD</vt:lpstr>
      <vt:lpstr>ARHUD</vt:lpstr>
      <vt:lpstr>Another basic problem: how to test the model?</vt:lpstr>
      <vt:lpstr>JAAD dataset --- the video dataset for pedestrian intention prediction</vt:lpstr>
      <vt:lpstr>JAAD dataset --- the video dataset for pedestrian intention prediction</vt:lpstr>
      <vt:lpstr>User study</vt:lpstr>
      <vt:lpstr>PowerPoint 演示文稿</vt:lpstr>
      <vt:lpstr>Failure &amp; success</vt:lpstr>
      <vt:lpstr>Failure Case 1 System Delay </vt:lpstr>
      <vt:lpstr>Failure Case 2 Pose Estimation</vt:lpstr>
      <vt:lpstr>Failure Case 3: VQA(Visual Question Answering)</vt:lpstr>
      <vt:lpstr>Failure Case 3: VQA(Visual Question Answering)</vt:lpstr>
      <vt:lpstr>Failure Case 4</vt:lpstr>
      <vt:lpstr>Possible IDEA: LLMs as Agent</vt:lpstr>
      <vt:lpstr>Blind, But Visionary Co-driver</vt:lpstr>
      <vt:lpstr>Why is our work more valuable even after visual GPT4 come out?</vt:lpstr>
      <vt:lpstr>The End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Enable Blind LLM with Vision</dc:title>
  <dc:creator>_ 溯流光</dc:creator>
  <cp:lastModifiedBy>Wang, Jie</cp:lastModifiedBy>
  <cp:revision>215</cp:revision>
  <dcterms:created xsi:type="dcterms:W3CDTF">2023-08-07T02:55:33Z</dcterms:created>
  <dcterms:modified xsi:type="dcterms:W3CDTF">2024-04-14T04:49:30Z</dcterms:modified>
</cp:coreProperties>
</file>